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343" r:id="rId6"/>
    <p:sldId id="593" r:id="rId7"/>
    <p:sldId id="587" r:id="rId8"/>
    <p:sldId id="583" r:id="rId9"/>
    <p:sldId id="588" r:id="rId10"/>
    <p:sldId id="397" r:id="rId11"/>
    <p:sldId id="584" r:id="rId12"/>
    <p:sldId id="590" r:id="rId13"/>
    <p:sldId id="591" r:id="rId14"/>
    <p:sldId id="312" r:id="rId15"/>
    <p:sldId id="278" r:id="rId16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tarska, Joanna" initials="KJ" lastIdx="86" clrIdx="0">
    <p:extLst>
      <p:ext uri="{19B8F6BF-5375-455C-9EA6-DF929625EA0E}">
        <p15:presenceInfo xmlns:p15="http://schemas.microsoft.com/office/powerpoint/2012/main" userId="S::joanna.kotarska@sweco.pl::61aa996b-1860-4f89-9646-3f9c5f980136" providerId="AD"/>
      </p:ext>
    </p:extLst>
  </p:cmAuthor>
  <p:cmAuthor id="2" name="Alicja Borowska (RZGW Wrocław)" initials="AW" lastIdx="4" clrIdx="1">
    <p:extLst>
      <p:ext uri="{19B8F6BF-5375-455C-9EA6-DF929625EA0E}">
        <p15:presenceInfo xmlns:p15="http://schemas.microsoft.com/office/powerpoint/2012/main" userId="S::alicja.borowska@wodypolskie.gov.pl::5ba059ee-cf2f-4fe2-b67f-714c5dd7e873" providerId="AD"/>
      </p:ext>
    </p:extLst>
  </p:cmAuthor>
  <p:cmAuthor id="3" name="Marta Zieleniewska (RZGW Wrocław)" initials="MW" lastIdx="1" clrIdx="2">
    <p:extLst>
      <p:ext uri="{19B8F6BF-5375-455C-9EA6-DF929625EA0E}">
        <p15:presenceInfo xmlns:p15="http://schemas.microsoft.com/office/powerpoint/2012/main" userId="S::marta.zieleniewska@wodypolskie.gov.pl::4cd52890-1a1c-4bff-bb89-5722864af199" providerId="AD"/>
      </p:ext>
    </p:extLst>
  </p:cmAuthor>
  <p:cmAuthor id="4" name="Krystian Pankiewicz (RZGW Wrocław)" initials="KW" lastIdx="4" clrIdx="3">
    <p:extLst>
      <p:ext uri="{19B8F6BF-5375-455C-9EA6-DF929625EA0E}">
        <p15:presenceInfo xmlns:p15="http://schemas.microsoft.com/office/powerpoint/2012/main" userId="S::krystian.pankiewicz@wodypolskie.gov.pl::aa6ab0af-c6d8-4ead-baec-b136c14d64b3" providerId="AD"/>
      </p:ext>
    </p:extLst>
  </p:cmAuthor>
  <p:cmAuthor id="5" name="Krzysztof Kitowski (RZGW Wrocław)" initials="KW" lastIdx="1" clrIdx="4">
    <p:extLst>
      <p:ext uri="{19B8F6BF-5375-455C-9EA6-DF929625EA0E}">
        <p15:presenceInfo xmlns:p15="http://schemas.microsoft.com/office/powerpoint/2012/main" userId="S::krzysztof.kitowski@wodypolskie.gov.pl::3a75edb9-f54a-4864-b809-9a144ccb60fe" providerId="AD"/>
      </p:ext>
    </p:extLst>
  </p:cmAuthor>
  <p:cmAuthor id="6" name="Małgorzata Kozłowska (RZGW Wrocław)" initials="MW" lastIdx="5" clrIdx="5">
    <p:extLst>
      <p:ext uri="{19B8F6BF-5375-455C-9EA6-DF929625EA0E}">
        <p15:presenceInfo xmlns:p15="http://schemas.microsoft.com/office/powerpoint/2012/main" userId="S::malgorzata.kozlowska@wodypolskie.gov.pl::565f51b6-5809-44b3-a346-0d9cbc966537" providerId="AD"/>
      </p:ext>
    </p:extLst>
  </p:cmAuthor>
  <p:cmAuthor id="7" name="Monika Gbiorczyk (RZGW Wrocław)" initials="MW" lastIdx="7" clrIdx="6">
    <p:extLst>
      <p:ext uri="{19B8F6BF-5375-455C-9EA6-DF929625EA0E}">
        <p15:presenceInfo xmlns:p15="http://schemas.microsoft.com/office/powerpoint/2012/main" userId="S::monika.gbiorczyk@wodypolskie.gov.pl::6bb0ce3a-9816-4071-84e8-c03dd972cab2" providerId="AD"/>
      </p:ext>
    </p:extLst>
  </p:cmAuthor>
  <p:cmAuthor id="8" name="Paweł Kryjan" initials="PK" lastIdx="13" clrIdx="7">
    <p:extLst>
      <p:ext uri="{19B8F6BF-5375-455C-9EA6-DF929625EA0E}">
        <p15:presenceInfo xmlns:p15="http://schemas.microsoft.com/office/powerpoint/2012/main" userId="S-1-5-21-494846281-4217453950-2659559869-4507" providerId="AD"/>
      </p:ext>
    </p:extLst>
  </p:cmAuthor>
  <p:cmAuthor id="9" name="Anna Sieradzka (KZGW)" initials="AS(" lastIdx="3" clrIdx="8">
    <p:extLst>
      <p:ext uri="{19B8F6BF-5375-455C-9EA6-DF929625EA0E}">
        <p15:presenceInfo xmlns:p15="http://schemas.microsoft.com/office/powerpoint/2012/main" userId="S::asieradzka@kzgw.gov.pl::d56c478e-d492-48a0-b090-087ac3a083fd" providerId="AD"/>
      </p:ext>
    </p:extLst>
  </p:cmAuthor>
  <p:cmAuthor id="10" name="Lis, Monika" initials="LM" lastIdx="7" clrIdx="9">
    <p:extLst>
      <p:ext uri="{19B8F6BF-5375-455C-9EA6-DF929625EA0E}">
        <p15:presenceInfo xmlns:p15="http://schemas.microsoft.com/office/powerpoint/2012/main" userId="S::Monika.Lis@sweco.pl::51c9c339-4d68-4f92-98db-54b4afe9e10d" providerId="AD"/>
      </p:ext>
    </p:extLst>
  </p:cmAuthor>
  <p:cmAuthor id="11" name="Monika Gbiorczyk" initials="MG" lastIdx="1" clrIdx="10">
    <p:extLst>
      <p:ext uri="{19B8F6BF-5375-455C-9EA6-DF929625EA0E}">
        <p15:presenceInfo xmlns:p15="http://schemas.microsoft.com/office/powerpoint/2012/main" userId="S-1-5-21-1334691598-1909370567-1692144209-1345" providerId="AD"/>
      </p:ext>
    </p:extLst>
  </p:cmAuthor>
  <p:cmAuthor id="12" name="Jerzy Niedbała (KZGW)" initials="J(" lastIdx="7" clrIdx="11">
    <p:extLst>
      <p:ext uri="{19B8F6BF-5375-455C-9EA6-DF929625EA0E}">
        <p15:presenceInfo xmlns:p15="http://schemas.microsoft.com/office/powerpoint/2012/main" userId="S::jniedbala@kzgw.gov.pl::774133bd-082b-45d4-8c72-270f3c66546e" providerId="AD"/>
      </p:ext>
    </p:extLst>
  </p:cmAuthor>
  <p:cmAuthor id="13" name="Paweł Kryjan (KZGW)" initials="P(" lastIdx="4" clrIdx="12">
    <p:extLst>
      <p:ext uri="{19B8F6BF-5375-455C-9EA6-DF929625EA0E}">
        <p15:presenceInfo xmlns:p15="http://schemas.microsoft.com/office/powerpoint/2012/main" userId="S::pkryjan@kzgw.gov.pl::59292c64-6a54-4eff-b707-3474b2405b3e" providerId="AD"/>
      </p:ext>
    </p:extLst>
  </p:cmAuthor>
  <p:cmAuthor id="14" name="Joanna Piątek-Glinkowska (KZGW)" initials="JP(" lastIdx="12" clrIdx="13">
    <p:extLst>
      <p:ext uri="{19B8F6BF-5375-455C-9EA6-DF929625EA0E}">
        <p15:presenceInfo xmlns:p15="http://schemas.microsoft.com/office/powerpoint/2012/main" userId="S::jpiatek@kzgw.gov.pl::f2096b7a-6d4c-4da0-92c5-53917e47b1e0" providerId="AD"/>
      </p:ext>
    </p:extLst>
  </p:cmAuthor>
  <p:cmAuthor id="15" name="Paweł Drożdż (RZGW Wrocław)" initials="PW" lastIdx="7" clrIdx="14">
    <p:extLst>
      <p:ext uri="{19B8F6BF-5375-455C-9EA6-DF929625EA0E}">
        <p15:presenceInfo xmlns:p15="http://schemas.microsoft.com/office/powerpoint/2012/main" userId="S::pawel.drozdz@wodypolskie.gov.pl::4d3a89db-8097-4bea-a3f0-7ac1dd0af168" providerId="AD"/>
      </p:ext>
    </p:extLst>
  </p:cmAuthor>
  <p:cmAuthor id="16" name="Natalia Stękała (RZGW Wrocław)" initials="NW" lastIdx="1" clrIdx="15">
    <p:extLst>
      <p:ext uri="{19B8F6BF-5375-455C-9EA6-DF929625EA0E}">
        <p15:presenceInfo xmlns:p15="http://schemas.microsoft.com/office/powerpoint/2012/main" userId="S::natalia.stekala@wodypolskie.gov.pl::540d9487-61ce-4995-b770-f349e1ee5f64" providerId="AD"/>
      </p:ext>
    </p:extLst>
  </p:cmAuthor>
  <p:cmAuthor id="17" name="Mateusz Rudawski (RZGW Wrocław)" initials="MW" lastIdx="4" clrIdx="16">
    <p:extLst>
      <p:ext uri="{19B8F6BF-5375-455C-9EA6-DF929625EA0E}">
        <p15:presenceInfo xmlns:p15="http://schemas.microsoft.com/office/powerpoint/2012/main" userId="S::mateusz.rudawski@wodypolskie.gov.pl::b8101bb1-13a7-4312-9b66-81fc638129c8" providerId="AD"/>
      </p:ext>
    </p:extLst>
  </p:cmAuthor>
  <p:cmAuthor id="18" name="Bogdan Nowak (KZGW)" initials="B(" lastIdx="31" clrIdx="17">
    <p:extLst>
      <p:ext uri="{19B8F6BF-5375-455C-9EA6-DF929625EA0E}">
        <p15:presenceInfo xmlns:p15="http://schemas.microsoft.com/office/powerpoint/2012/main" userId="S::bnowak@kzgw.gov.pl::735bd023-45a3-422e-b1f4-e9fcadec3342" providerId="AD"/>
      </p:ext>
    </p:extLst>
  </p:cmAuthor>
  <p:cmAuthor id="19" name="Marta Zieleniewska (RZGW Wrocław)" initials="MZ(W" lastIdx="1" clrIdx="18">
    <p:extLst>
      <p:ext uri="{19B8F6BF-5375-455C-9EA6-DF929625EA0E}">
        <p15:presenceInfo xmlns:p15="http://schemas.microsoft.com/office/powerpoint/2012/main" userId="S-1-5-21-1334691598-1909370567-1692144209-7907" providerId="AD"/>
      </p:ext>
    </p:extLst>
  </p:cmAuthor>
  <p:cmAuthor id="20" name="Izabela Pawlak (RZGW Wrocław)" initials="IW" lastIdx="1" clrIdx="19">
    <p:extLst>
      <p:ext uri="{19B8F6BF-5375-455C-9EA6-DF929625EA0E}">
        <p15:presenceInfo xmlns:p15="http://schemas.microsoft.com/office/powerpoint/2012/main" userId="S::izabela.pawlak@wodypolskie.gov.pl::a1505bb8-a757-4134-86ff-e1b94759d23e" providerId="AD"/>
      </p:ext>
    </p:extLst>
  </p:cmAuthor>
  <p:cmAuthor id="21" name="Adrianna Kucharzów (RZGW Wrocław)" initials="AW" lastIdx="2" clrIdx="20">
    <p:extLst>
      <p:ext uri="{19B8F6BF-5375-455C-9EA6-DF929625EA0E}">
        <p15:presenceInfo xmlns:p15="http://schemas.microsoft.com/office/powerpoint/2012/main" userId="S::adrianna.kucharzow@wodypolskie.gov.pl::2456b201-7e9a-4ee3-b4e5-3f2090d95bd6" providerId="AD"/>
      </p:ext>
    </p:extLst>
  </p:cmAuthor>
  <p:cmAuthor id="22" name="Norbert Olszewski (RZGW Wrocław)" initials="NW" lastIdx="3" clrIdx="21">
    <p:extLst>
      <p:ext uri="{19B8F6BF-5375-455C-9EA6-DF929625EA0E}">
        <p15:presenceInfo xmlns:p15="http://schemas.microsoft.com/office/powerpoint/2012/main" userId="S::norbert.olszewski@wodypolskie.gov.pl::df245282-5dc8-4bdb-973b-9f5e4d8b5b0a" providerId="AD"/>
      </p:ext>
    </p:extLst>
  </p:cmAuthor>
  <p:cmAuthor id="23" name="Brykman, Krzysztof" initials="BK" lastIdx="2" clrIdx="22">
    <p:extLst>
      <p:ext uri="{19B8F6BF-5375-455C-9EA6-DF929625EA0E}">
        <p15:presenceInfo xmlns:p15="http://schemas.microsoft.com/office/powerpoint/2012/main" userId="S::Krzysztof.Brykman@sweco.pl::b2a8a993-3d9c-4df4-8fc4-48d234306d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AF"/>
    <a:srgbClr val="E9EBF5"/>
    <a:srgbClr val="DAE3F3"/>
    <a:srgbClr val="005F8A"/>
    <a:srgbClr val="DA1F3D"/>
    <a:srgbClr val="A61A32"/>
    <a:srgbClr val="005D86"/>
    <a:srgbClr val="ADB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7128" autoAdjust="0"/>
  </p:normalViewPr>
  <p:slideViewPr>
    <p:cSldViewPr snapToGrid="0">
      <p:cViewPr varScale="1">
        <p:scale>
          <a:sx n="58" d="100"/>
          <a:sy n="58" d="100"/>
        </p:scale>
        <p:origin x="152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A78B3-03AC-482C-81FC-80390E692255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607F9CBC-8403-438D-A7F3-C65660BF2E54}">
      <dgm:prSet phldrT="[Tekst]"/>
      <dgm:spPr/>
      <dgm:t>
        <a:bodyPr/>
        <a:lstStyle/>
        <a:p>
          <a:pPr algn="ctr"/>
          <a:r>
            <a:rPr lang="en-GB"/>
            <a:t>Preparing an expert opinion concerning the compensation amount</a:t>
          </a:r>
        </a:p>
      </dgm:t>
    </dgm:pt>
    <dgm:pt modelId="{47F77266-0B55-454A-A873-2BEEF072B72E}" type="parTrans" cxnId="{F161C62F-3028-46D8-AD7D-5C430F099911}">
      <dgm:prSet/>
      <dgm:spPr/>
      <dgm:t>
        <a:bodyPr/>
        <a:lstStyle/>
        <a:p>
          <a:pPr algn="ctr"/>
          <a:endParaRPr lang="pl-PL"/>
        </a:p>
      </dgm:t>
    </dgm:pt>
    <dgm:pt modelId="{4B06EA7F-65D9-4E3E-A5C6-F936556BFD8F}" type="sibTrans" cxnId="{F161C62F-3028-46D8-AD7D-5C430F099911}">
      <dgm:prSet/>
      <dgm:spPr/>
      <dgm:t>
        <a:bodyPr/>
        <a:lstStyle/>
        <a:p>
          <a:pPr algn="ctr"/>
          <a:endParaRPr lang="pl-PL"/>
        </a:p>
      </dgm:t>
    </dgm:pt>
    <dgm:pt modelId="{9F9D9F2A-F2A0-4D6B-8918-8F3054882C03}">
      <dgm:prSet phldrT="[Tekst]"/>
      <dgm:spPr/>
      <dgm:t>
        <a:bodyPr/>
        <a:lstStyle/>
        <a:p>
          <a:pPr algn="ctr"/>
          <a:r>
            <a:rPr lang="en-GB"/>
            <a:t>Issuing an IPIP with immediate enforceability clause.</a:t>
          </a:r>
        </a:p>
      </dgm:t>
    </dgm:pt>
    <dgm:pt modelId="{79D96425-57B0-4096-86D4-43AC9C5615BB}" type="parTrans" cxnId="{D5F61152-FA6A-4A30-906F-A9A7A4E3E94C}">
      <dgm:prSet/>
      <dgm:spPr/>
      <dgm:t>
        <a:bodyPr/>
        <a:lstStyle/>
        <a:p>
          <a:pPr algn="ctr"/>
          <a:endParaRPr lang="pl-PL"/>
        </a:p>
      </dgm:t>
    </dgm:pt>
    <dgm:pt modelId="{E7ED841B-C059-421A-9713-18AD334278C9}" type="sibTrans" cxnId="{D5F61152-FA6A-4A30-906F-A9A7A4E3E94C}">
      <dgm:prSet/>
      <dgm:spPr/>
      <dgm:t>
        <a:bodyPr/>
        <a:lstStyle/>
        <a:p>
          <a:pPr algn="ctr"/>
          <a:endParaRPr lang="pl-PL"/>
        </a:p>
      </dgm:t>
    </dgm:pt>
    <dgm:pt modelId="{A713840C-F64F-4E20-BB1B-190219E1120A}">
      <dgm:prSet phldrT="[Tekst]"/>
      <dgm:spPr/>
      <dgm:t>
        <a:bodyPr/>
        <a:lstStyle/>
        <a:p>
          <a:pPr algn="ctr"/>
          <a:r>
            <a:rPr lang="en-GB"/>
            <a:t>Concluding a memorandum of understanding concerning the advance payment for the compensation and compensation packages</a:t>
          </a:r>
        </a:p>
      </dgm:t>
    </dgm:pt>
    <dgm:pt modelId="{9E2A1ACA-3157-4F8B-A819-A7710EDE0240}" type="parTrans" cxnId="{E350B325-55CD-4B21-8AB7-612AD851407A}">
      <dgm:prSet/>
      <dgm:spPr/>
      <dgm:t>
        <a:bodyPr/>
        <a:lstStyle/>
        <a:p>
          <a:pPr algn="ctr"/>
          <a:endParaRPr lang="pl-PL"/>
        </a:p>
      </dgm:t>
    </dgm:pt>
    <dgm:pt modelId="{5B68EC24-8FC1-4E1B-99ED-B23AA5717E83}" type="sibTrans" cxnId="{E350B325-55CD-4B21-8AB7-612AD851407A}">
      <dgm:prSet/>
      <dgm:spPr/>
      <dgm:t>
        <a:bodyPr/>
        <a:lstStyle/>
        <a:p>
          <a:pPr algn="ctr"/>
          <a:endParaRPr lang="pl-PL"/>
        </a:p>
      </dgm:t>
    </dgm:pt>
    <dgm:pt modelId="{942ACEB8-3CB8-495E-9B6E-370DFDAFA16F}">
      <dgm:prSet phldrT="[Tekst]"/>
      <dgm:spPr/>
      <dgm:t>
        <a:bodyPr/>
        <a:lstStyle/>
        <a:p>
          <a:pPr algn="ctr"/>
          <a:r>
            <a:rPr lang="en-GB"/>
            <a:t>Effecting the advance payment for compensation </a:t>
          </a:r>
        </a:p>
      </dgm:t>
    </dgm:pt>
    <dgm:pt modelId="{D87A1F01-C797-48A3-8EDB-2996449AAD0A}" type="parTrans" cxnId="{54892C21-57FE-48A4-BADE-3EF938F6AD77}">
      <dgm:prSet/>
      <dgm:spPr/>
      <dgm:t>
        <a:bodyPr/>
        <a:lstStyle/>
        <a:p>
          <a:pPr algn="ctr"/>
          <a:endParaRPr lang="pl-PL"/>
        </a:p>
      </dgm:t>
    </dgm:pt>
    <dgm:pt modelId="{C78A2045-C0AC-4BC9-9C88-3CC93F00264C}" type="sibTrans" cxnId="{54892C21-57FE-48A4-BADE-3EF938F6AD77}">
      <dgm:prSet/>
      <dgm:spPr/>
      <dgm:t>
        <a:bodyPr/>
        <a:lstStyle/>
        <a:p>
          <a:pPr algn="ctr"/>
          <a:endParaRPr lang="pl-PL"/>
        </a:p>
      </dgm:t>
    </dgm:pt>
    <dgm:pt modelId="{9E49ECCB-3235-4DE0-BE64-65722242E985}">
      <dgm:prSet phldrT="[Tekst]"/>
      <dgm:spPr/>
      <dgm:t>
        <a:bodyPr/>
        <a:lstStyle/>
        <a:p>
          <a:pPr algn="ctr"/>
          <a:r>
            <a:rPr lang="en-GB"/>
            <a:t>Final IPIP</a:t>
          </a:r>
        </a:p>
      </dgm:t>
    </dgm:pt>
    <dgm:pt modelId="{787AD12F-69F4-472E-AD43-8E4B7EE9E009}" type="parTrans" cxnId="{B8E8AE71-9AF8-4066-8715-D969CF0DCE16}">
      <dgm:prSet/>
      <dgm:spPr/>
      <dgm:t>
        <a:bodyPr/>
        <a:lstStyle/>
        <a:p>
          <a:pPr algn="ctr"/>
          <a:endParaRPr lang="pl-PL"/>
        </a:p>
      </dgm:t>
    </dgm:pt>
    <dgm:pt modelId="{8933C370-92A5-4B03-AE56-D572AB9B4D50}" type="sibTrans" cxnId="{B8E8AE71-9AF8-4066-8715-D969CF0DCE16}">
      <dgm:prSet/>
      <dgm:spPr/>
      <dgm:t>
        <a:bodyPr/>
        <a:lstStyle/>
        <a:p>
          <a:pPr algn="ctr"/>
          <a:endParaRPr lang="pl-PL"/>
        </a:p>
      </dgm:t>
    </dgm:pt>
    <dgm:pt modelId="{44F83090-443A-4A09-B468-19C9F1BB6E26}">
      <dgm:prSet/>
      <dgm:spPr/>
      <dgm:t>
        <a:bodyPr/>
        <a:lstStyle/>
        <a:p>
          <a:pPr algn="ctr"/>
          <a:r>
            <a:rPr lang="en-GB"/>
            <a:t>Decision of the Provincial Governor on determining the compensation amount </a:t>
          </a:r>
        </a:p>
      </dgm:t>
    </dgm:pt>
    <dgm:pt modelId="{6DE29FA3-2D51-4F60-B0D4-E927AF179DF7}" type="parTrans" cxnId="{BAB6BF6F-9DDB-4515-9188-0DDE80ECE348}">
      <dgm:prSet/>
      <dgm:spPr/>
      <dgm:t>
        <a:bodyPr/>
        <a:lstStyle/>
        <a:p>
          <a:pPr algn="ctr"/>
          <a:endParaRPr lang="pl-PL"/>
        </a:p>
      </dgm:t>
    </dgm:pt>
    <dgm:pt modelId="{28E5EF2A-EA94-4921-A376-1B0BFC8CA620}" type="sibTrans" cxnId="{BAB6BF6F-9DDB-4515-9188-0DDE80ECE348}">
      <dgm:prSet/>
      <dgm:spPr/>
      <dgm:t>
        <a:bodyPr/>
        <a:lstStyle/>
        <a:p>
          <a:pPr algn="ctr"/>
          <a:endParaRPr lang="pl-PL"/>
        </a:p>
      </dgm:t>
    </dgm:pt>
    <dgm:pt modelId="{347ACD8F-C6E4-41F8-8909-B16C1A5F968F}">
      <dgm:prSet/>
      <dgm:spPr/>
      <dgm:t>
        <a:bodyPr/>
        <a:lstStyle/>
        <a:p>
          <a:pPr algn="ctr"/>
          <a:r>
            <a:rPr lang="en-GB"/>
            <a:t>Negotiations concerning advance payments and compensation packages.</a:t>
          </a:r>
        </a:p>
      </dgm:t>
    </dgm:pt>
    <dgm:pt modelId="{62B2F680-3ED0-48BC-AA5C-B7DDFC2A493D}" type="parTrans" cxnId="{DEE94810-6F31-40B0-90D0-6B06443FD124}">
      <dgm:prSet/>
      <dgm:spPr/>
      <dgm:t>
        <a:bodyPr/>
        <a:lstStyle/>
        <a:p>
          <a:pPr algn="ctr"/>
          <a:endParaRPr lang="pl-PL"/>
        </a:p>
      </dgm:t>
    </dgm:pt>
    <dgm:pt modelId="{CACC9157-2385-4A7A-A360-8EA438225478}" type="sibTrans" cxnId="{DEE94810-6F31-40B0-90D0-6B06443FD124}">
      <dgm:prSet/>
      <dgm:spPr/>
      <dgm:t>
        <a:bodyPr/>
        <a:lstStyle/>
        <a:p>
          <a:pPr algn="ctr"/>
          <a:endParaRPr lang="pl-PL"/>
        </a:p>
      </dgm:t>
    </dgm:pt>
    <dgm:pt modelId="{3B6FF8AB-8417-454E-83EE-F6EFF51D0BC5}">
      <dgm:prSet/>
      <dgm:spPr/>
      <dgm:t>
        <a:bodyPr/>
        <a:lstStyle/>
        <a:p>
          <a:pPr algn="ctr"/>
          <a:r>
            <a:rPr lang="en-GB"/>
            <a:t>Payment of the remaining compensation amount*</a:t>
          </a:r>
        </a:p>
      </dgm:t>
    </dgm:pt>
    <dgm:pt modelId="{6C9A51CC-EA02-4F67-93FC-E67D1F904469}" type="parTrans" cxnId="{BCBAB371-7783-425F-A8E8-C5300361CD45}">
      <dgm:prSet/>
      <dgm:spPr/>
      <dgm:t>
        <a:bodyPr/>
        <a:lstStyle/>
        <a:p>
          <a:pPr algn="ctr"/>
          <a:endParaRPr lang="pl-PL"/>
        </a:p>
      </dgm:t>
    </dgm:pt>
    <dgm:pt modelId="{A72DECF9-3A05-4001-8A35-CD0B9F4BE36E}" type="sibTrans" cxnId="{BCBAB371-7783-425F-A8E8-C5300361CD45}">
      <dgm:prSet/>
      <dgm:spPr/>
      <dgm:t>
        <a:bodyPr/>
        <a:lstStyle/>
        <a:p>
          <a:pPr algn="ctr"/>
          <a:endParaRPr lang="pl-PL"/>
        </a:p>
      </dgm:t>
    </dgm:pt>
    <dgm:pt modelId="{F80A05BE-4421-4C99-ABA3-B239E3F12CA7}">
      <dgm:prSet/>
      <dgm:spPr/>
      <dgm:t>
        <a:bodyPr/>
        <a:lstStyle/>
        <a:p>
          <a:pPr algn="ctr"/>
          <a:r>
            <a:rPr lang="en-GB"/>
            <a:t>Additional statutory negotiations (if time allows)</a:t>
          </a:r>
        </a:p>
      </dgm:t>
    </dgm:pt>
    <dgm:pt modelId="{991545FB-ED14-4F05-8692-03F178B904E9}" type="parTrans" cxnId="{93BBD34F-1A17-46A1-B1BC-EE00A8019314}">
      <dgm:prSet/>
      <dgm:spPr/>
      <dgm:t>
        <a:bodyPr/>
        <a:lstStyle/>
        <a:p>
          <a:pPr algn="ctr"/>
          <a:endParaRPr lang="pl-PL"/>
        </a:p>
      </dgm:t>
    </dgm:pt>
    <dgm:pt modelId="{C0F5A91C-38DD-44E3-902F-7AAB5FD447B1}" type="sibTrans" cxnId="{93BBD34F-1A17-46A1-B1BC-EE00A8019314}">
      <dgm:prSet/>
      <dgm:spPr/>
      <dgm:t>
        <a:bodyPr/>
        <a:lstStyle/>
        <a:p>
          <a:pPr algn="ctr"/>
          <a:endParaRPr lang="pl-PL"/>
        </a:p>
      </dgm:t>
    </dgm:pt>
    <dgm:pt modelId="{4607B856-15CF-4412-8C5F-0B97BC44191C}" type="pres">
      <dgm:prSet presAssocID="{A06A78B3-03AC-482C-81FC-80390E692255}" presName="diagram" presStyleCnt="0">
        <dgm:presLayoutVars>
          <dgm:dir/>
          <dgm:resizeHandles val="exact"/>
        </dgm:presLayoutVars>
      </dgm:prSet>
      <dgm:spPr/>
    </dgm:pt>
    <dgm:pt modelId="{70F7A1A5-18E1-4E92-A0F2-23663386BB61}" type="pres">
      <dgm:prSet presAssocID="{607F9CBC-8403-438D-A7F3-C65660BF2E54}" presName="node" presStyleLbl="node1" presStyleIdx="0" presStyleCnt="9">
        <dgm:presLayoutVars>
          <dgm:bulletEnabled val="1"/>
        </dgm:presLayoutVars>
      </dgm:prSet>
      <dgm:spPr/>
    </dgm:pt>
    <dgm:pt modelId="{AA298690-6020-482C-919D-9C6D58E45F33}" type="pres">
      <dgm:prSet presAssocID="{4B06EA7F-65D9-4E3E-A5C6-F936556BFD8F}" presName="sibTrans" presStyleLbl="sibTrans2D1" presStyleIdx="0" presStyleCnt="8"/>
      <dgm:spPr/>
    </dgm:pt>
    <dgm:pt modelId="{D5AD41EF-29A7-48E5-9A98-B8C1FE0EB927}" type="pres">
      <dgm:prSet presAssocID="{4B06EA7F-65D9-4E3E-A5C6-F936556BFD8F}" presName="connectorText" presStyleLbl="sibTrans2D1" presStyleIdx="0" presStyleCnt="8"/>
      <dgm:spPr/>
    </dgm:pt>
    <dgm:pt modelId="{F2437DE3-D0EC-4315-8D1D-B21AA18EF8FA}" type="pres">
      <dgm:prSet presAssocID="{9F9D9F2A-F2A0-4D6B-8918-8F3054882C03}" presName="node" presStyleLbl="node1" presStyleIdx="1" presStyleCnt="9">
        <dgm:presLayoutVars>
          <dgm:bulletEnabled val="1"/>
        </dgm:presLayoutVars>
      </dgm:prSet>
      <dgm:spPr/>
    </dgm:pt>
    <dgm:pt modelId="{34FDFF48-BE25-4249-B9EC-A099F9014B3A}" type="pres">
      <dgm:prSet presAssocID="{E7ED841B-C059-421A-9713-18AD334278C9}" presName="sibTrans" presStyleLbl="sibTrans2D1" presStyleIdx="1" presStyleCnt="8"/>
      <dgm:spPr/>
    </dgm:pt>
    <dgm:pt modelId="{D1E3C53C-A813-4D22-90EF-424C42656ACE}" type="pres">
      <dgm:prSet presAssocID="{E7ED841B-C059-421A-9713-18AD334278C9}" presName="connectorText" presStyleLbl="sibTrans2D1" presStyleIdx="1" presStyleCnt="8"/>
      <dgm:spPr/>
    </dgm:pt>
    <dgm:pt modelId="{9F6232A3-2F45-45A8-9834-969027C039D8}" type="pres">
      <dgm:prSet presAssocID="{347ACD8F-C6E4-41F8-8909-B16C1A5F968F}" presName="node" presStyleLbl="node1" presStyleIdx="2" presStyleCnt="9">
        <dgm:presLayoutVars>
          <dgm:bulletEnabled val="1"/>
        </dgm:presLayoutVars>
      </dgm:prSet>
      <dgm:spPr/>
    </dgm:pt>
    <dgm:pt modelId="{CF8A04A3-C0F0-4AB5-8AE3-20042799F399}" type="pres">
      <dgm:prSet presAssocID="{CACC9157-2385-4A7A-A360-8EA438225478}" presName="sibTrans" presStyleLbl="sibTrans2D1" presStyleIdx="2" presStyleCnt="8"/>
      <dgm:spPr/>
    </dgm:pt>
    <dgm:pt modelId="{EF6C906E-7C7B-45F8-ACF3-054A61967F7B}" type="pres">
      <dgm:prSet presAssocID="{CACC9157-2385-4A7A-A360-8EA438225478}" presName="connectorText" presStyleLbl="sibTrans2D1" presStyleIdx="2" presStyleCnt="8"/>
      <dgm:spPr/>
    </dgm:pt>
    <dgm:pt modelId="{286C3392-6F33-46C1-BE83-B1E0D220653F}" type="pres">
      <dgm:prSet presAssocID="{A713840C-F64F-4E20-BB1B-190219E1120A}" presName="node" presStyleLbl="node1" presStyleIdx="3" presStyleCnt="9">
        <dgm:presLayoutVars>
          <dgm:bulletEnabled val="1"/>
        </dgm:presLayoutVars>
      </dgm:prSet>
      <dgm:spPr/>
    </dgm:pt>
    <dgm:pt modelId="{26FD874E-C842-4745-ABF7-13DA5E3F486E}" type="pres">
      <dgm:prSet presAssocID="{5B68EC24-8FC1-4E1B-99ED-B23AA5717E83}" presName="sibTrans" presStyleLbl="sibTrans2D1" presStyleIdx="3" presStyleCnt="8"/>
      <dgm:spPr/>
    </dgm:pt>
    <dgm:pt modelId="{757B0B28-2F01-4280-BE7F-FFCB22CA6A8F}" type="pres">
      <dgm:prSet presAssocID="{5B68EC24-8FC1-4E1B-99ED-B23AA5717E83}" presName="connectorText" presStyleLbl="sibTrans2D1" presStyleIdx="3" presStyleCnt="8"/>
      <dgm:spPr/>
    </dgm:pt>
    <dgm:pt modelId="{5012B118-5AF0-441F-98DD-104396F9E931}" type="pres">
      <dgm:prSet presAssocID="{942ACEB8-3CB8-495E-9B6E-370DFDAFA16F}" presName="node" presStyleLbl="node1" presStyleIdx="4" presStyleCnt="9">
        <dgm:presLayoutVars>
          <dgm:bulletEnabled val="1"/>
        </dgm:presLayoutVars>
      </dgm:prSet>
      <dgm:spPr/>
    </dgm:pt>
    <dgm:pt modelId="{BB5FD29D-DBF3-43F2-A643-763FA15CF850}" type="pres">
      <dgm:prSet presAssocID="{C78A2045-C0AC-4BC9-9C88-3CC93F00264C}" presName="sibTrans" presStyleLbl="sibTrans2D1" presStyleIdx="4" presStyleCnt="8"/>
      <dgm:spPr/>
    </dgm:pt>
    <dgm:pt modelId="{E80FE28C-28E8-460B-9DB6-DE51E65CD691}" type="pres">
      <dgm:prSet presAssocID="{C78A2045-C0AC-4BC9-9C88-3CC93F00264C}" presName="connectorText" presStyleLbl="sibTrans2D1" presStyleIdx="4" presStyleCnt="8"/>
      <dgm:spPr/>
    </dgm:pt>
    <dgm:pt modelId="{3C75E563-DD07-44BF-89A0-6F37ED06DAF5}" type="pres">
      <dgm:prSet presAssocID="{9E49ECCB-3235-4DE0-BE64-65722242E985}" presName="node" presStyleLbl="node1" presStyleIdx="5" presStyleCnt="9">
        <dgm:presLayoutVars>
          <dgm:bulletEnabled val="1"/>
        </dgm:presLayoutVars>
      </dgm:prSet>
      <dgm:spPr/>
    </dgm:pt>
    <dgm:pt modelId="{9259762C-309B-4A51-AF80-4B441477F072}" type="pres">
      <dgm:prSet presAssocID="{8933C370-92A5-4B03-AE56-D572AB9B4D50}" presName="sibTrans" presStyleLbl="sibTrans2D1" presStyleIdx="5" presStyleCnt="8"/>
      <dgm:spPr/>
    </dgm:pt>
    <dgm:pt modelId="{2EE33213-8805-4AE4-B9DC-AF08F6E07A4E}" type="pres">
      <dgm:prSet presAssocID="{8933C370-92A5-4B03-AE56-D572AB9B4D50}" presName="connectorText" presStyleLbl="sibTrans2D1" presStyleIdx="5" presStyleCnt="8"/>
      <dgm:spPr/>
    </dgm:pt>
    <dgm:pt modelId="{B75E290F-3472-490F-8F55-C9EED9C96936}" type="pres">
      <dgm:prSet presAssocID="{F80A05BE-4421-4C99-ABA3-B239E3F12CA7}" presName="node" presStyleLbl="node1" presStyleIdx="6" presStyleCnt="9">
        <dgm:presLayoutVars>
          <dgm:bulletEnabled val="1"/>
        </dgm:presLayoutVars>
      </dgm:prSet>
      <dgm:spPr/>
    </dgm:pt>
    <dgm:pt modelId="{4332AC8B-9E0E-4790-9974-6CA6F3303E96}" type="pres">
      <dgm:prSet presAssocID="{C0F5A91C-38DD-44E3-902F-7AAB5FD447B1}" presName="sibTrans" presStyleLbl="sibTrans2D1" presStyleIdx="6" presStyleCnt="8"/>
      <dgm:spPr/>
    </dgm:pt>
    <dgm:pt modelId="{75CF6DFA-60A6-44CC-A7CB-68514314B22A}" type="pres">
      <dgm:prSet presAssocID="{C0F5A91C-38DD-44E3-902F-7AAB5FD447B1}" presName="connectorText" presStyleLbl="sibTrans2D1" presStyleIdx="6" presStyleCnt="8"/>
      <dgm:spPr/>
    </dgm:pt>
    <dgm:pt modelId="{F85A3020-D428-414E-B73D-1180749BB43A}" type="pres">
      <dgm:prSet presAssocID="{44F83090-443A-4A09-B468-19C9F1BB6E26}" presName="node" presStyleLbl="node1" presStyleIdx="7" presStyleCnt="9">
        <dgm:presLayoutVars>
          <dgm:bulletEnabled val="1"/>
        </dgm:presLayoutVars>
      </dgm:prSet>
      <dgm:spPr/>
    </dgm:pt>
    <dgm:pt modelId="{86CBF4C3-A08C-493F-AF00-7BBD91A5A45C}" type="pres">
      <dgm:prSet presAssocID="{28E5EF2A-EA94-4921-A376-1B0BFC8CA620}" presName="sibTrans" presStyleLbl="sibTrans2D1" presStyleIdx="7" presStyleCnt="8"/>
      <dgm:spPr/>
    </dgm:pt>
    <dgm:pt modelId="{8525F6BF-1D44-44A1-BFE0-858CB8FD22EF}" type="pres">
      <dgm:prSet presAssocID="{28E5EF2A-EA94-4921-A376-1B0BFC8CA620}" presName="connectorText" presStyleLbl="sibTrans2D1" presStyleIdx="7" presStyleCnt="8"/>
      <dgm:spPr/>
    </dgm:pt>
    <dgm:pt modelId="{CD0BCCFA-F22D-4D74-98B0-FF3559F576C3}" type="pres">
      <dgm:prSet presAssocID="{3B6FF8AB-8417-454E-83EE-F6EFF51D0BC5}" presName="node" presStyleLbl="node1" presStyleIdx="8" presStyleCnt="9">
        <dgm:presLayoutVars>
          <dgm:bulletEnabled val="1"/>
        </dgm:presLayoutVars>
      </dgm:prSet>
      <dgm:spPr/>
    </dgm:pt>
  </dgm:ptLst>
  <dgm:cxnLst>
    <dgm:cxn modelId="{6084ED06-2EFF-4AC8-A101-AD3B8B16CE44}" type="presOf" srcId="{9F9D9F2A-F2A0-4D6B-8918-8F3054882C03}" destId="{F2437DE3-D0EC-4315-8D1D-B21AA18EF8FA}" srcOrd="0" destOrd="0" presId="urn:microsoft.com/office/officeart/2005/8/layout/process5"/>
    <dgm:cxn modelId="{DEE94810-6F31-40B0-90D0-6B06443FD124}" srcId="{A06A78B3-03AC-482C-81FC-80390E692255}" destId="{347ACD8F-C6E4-41F8-8909-B16C1A5F968F}" srcOrd="2" destOrd="0" parTransId="{62B2F680-3ED0-48BC-AA5C-B7DDFC2A493D}" sibTransId="{CACC9157-2385-4A7A-A360-8EA438225478}"/>
    <dgm:cxn modelId="{E142D714-C455-4E54-9A71-EE590922D041}" type="presOf" srcId="{E7ED841B-C059-421A-9713-18AD334278C9}" destId="{D1E3C53C-A813-4D22-90EF-424C42656ACE}" srcOrd="1" destOrd="0" presId="urn:microsoft.com/office/officeart/2005/8/layout/process5"/>
    <dgm:cxn modelId="{54892C21-57FE-48A4-BADE-3EF938F6AD77}" srcId="{A06A78B3-03AC-482C-81FC-80390E692255}" destId="{942ACEB8-3CB8-495E-9B6E-370DFDAFA16F}" srcOrd="4" destOrd="0" parTransId="{D87A1F01-C797-48A3-8EDB-2996449AAD0A}" sibTransId="{C78A2045-C0AC-4BC9-9C88-3CC93F00264C}"/>
    <dgm:cxn modelId="{4648AE24-B41B-409C-8272-A2573943F3D8}" type="presOf" srcId="{C78A2045-C0AC-4BC9-9C88-3CC93F00264C}" destId="{BB5FD29D-DBF3-43F2-A643-763FA15CF850}" srcOrd="0" destOrd="0" presId="urn:microsoft.com/office/officeart/2005/8/layout/process5"/>
    <dgm:cxn modelId="{E350B325-55CD-4B21-8AB7-612AD851407A}" srcId="{A06A78B3-03AC-482C-81FC-80390E692255}" destId="{A713840C-F64F-4E20-BB1B-190219E1120A}" srcOrd="3" destOrd="0" parTransId="{9E2A1ACA-3157-4F8B-A819-A7710EDE0240}" sibTransId="{5B68EC24-8FC1-4E1B-99ED-B23AA5717E83}"/>
    <dgm:cxn modelId="{A2BC6E28-3F00-4B7B-93E3-C6445B81CA18}" type="presOf" srcId="{4B06EA7F-65D9-4E3E-A5C6-F936556BFD8F}" destId="{AA298690-6020-482C-919D-9C6D58E45F33}" srcOrd="0" destOrd="0" presId="urn:microsoft.com/office/officeart/2005/8/layout/process5"/>
    <dgm:cxn modelId="{E6002B2C-BECD-468E-8ECE-BB6FE392D77A}" type="presOf" srcId="{942ACEB8-3CB8-495E-9B6E-370DFDAFA16F}" destId="{5012B118-5AF0-441F-98DD-104396F9E931}" srcOrd="0" destOrd="0" presId="urn:microsoft.com/office/officeart/2005/8/layout/process5"/>
    <dgm:cxn modelId="{F161C62F-3028-46D8-AD7D-5C430F099911}" srcId="{A06A78B3-03AC-482C-81FC-80390E692255}" destId="{607F9CBC-8403-438D-A7F3-C65660BF2E54}" srcOrd="0" destOrd="0" parTransId="{47F77266-0B55-454A-A873-2BEEF072B72E}" sibTransId="{4B06EA7F-65D9-4E3E-A5C6-F936556BFD8F}"/>
    <dgm:cxn modelId="{A1BC7432-A28B-40CA-B83C-D85F8D1A9005}" type="presOf" srcId="{8933C370-92A5-4B03-AE56-D572AB9B4D50}" destId="{2EE33213-8805-4AE4-B9DC-AF08F6E07A4E}" srcOrd="1" destOrd="0" presId="urn:microsoft.com/office/officeart/2005/8/layout/process5"/>
    <dgm:cxn modelId="{A7FDEA33-163B-4128-AE63-A39667DC4034}" type="presOf" srcId="{A713840C-F64F-4E20-BB1B-190219E1120A}" destId="{286C3392-6F33-46C1-BE83-B1E0D220653F}" srcOrd="0" destOrd="0" presId="urn:microsoft.com/office/officeart/2005/8/layout/process5"/>
    <dgm:cxn modelId="{C4593534-58D1-4344-BA45-F60DCF82E918}" type="presOf" srcId="{9E49ECCB-3235-4DE0-BE64-65722242E985}" destId="{3C75E563-DD07-44BF-89A0-6F37ED06DAF5}" srcOrd="0" destOrd="0" presId="urn:microsoft.com/office/officeart/2005/8/layout/process5"/>
    <dgm:cxn modelId="{690F0C3F-B358-4F25-9EE8-F48D7F8634E0}" type="presOf" srcId="{5B68EC24-8FC1-4E1B-99ED-B23AA5717E83}" destId="{26FD874E-C842-4745-ABF7-13DA5E3F486E}" srcOrd="0" destOrd="0" presId="urn:microsoft.com/office/officeart/2005/8/layout/process5"/>
    <dgm:cxn modelId="{79958765-358C-4451-A6AD-3E0F6497B56E}" type="presOf" srcId="{3B6FF8AB-8417-454E-83EE-F6EFF51D0BC5}" destId="{CD0BCCFA-F22D-4D74-98B0-FF3559F576C3}" srcOrd="0" destOrd="0" presId="urn:microsoft.com/office/officeart/2005/8/layout/process5"/>
    <dgm:cxn modelId="{BAB6BF6F-9DDB-4515-9188-0DDE80ECE348}" srcId="{A06A78B3-03AC-482C-81FC-80390E692255}" destId="{44F83090-443A-4A09-B468-19C9F1BB6E26}" srcOrd="7" destOrd="0" parTransId="{6DE29FA3-2D51-4F60-B0D4-E927AF179DF7}" sibTransId="{28E5EF2A-EA94-4921-A376-1B0BFC8CA620}"/>
    <dgm:cxn modelId="{93BBD34F-1A17-46A1-B1BC-EE00A8019314}" srcId="{A06A78B3-03AC-482C-81FC-80390E692255}" destId="{F80A05BE-4421-4C99-ABA3-B239E3F12CA7}" srcOrd="6" destOrd="0" parTransId="{991545FB-ED14-4F05-8692-03F178B904E9}" sibTransId="{C0F5A91C-38DD-44E3-902F-7AAB5FD447B1}"/>
    <dgm:cxn modelId="{B8E8AE71-9AF8-4066-8715-D969CF0DCE16}" srcId="{A06A78B3-03AC-482C-81FC-80390E692255}" destId="{9E49ECCB-3235-4DE0-BE64-65722242E985}" srcOrd="5" destOrd="0" parTransId="{787AD12F-69F4-472E-AD43-8E4B7EE9E009}" sibTransId="{8933C370-92A5-4B03-AE56-D572AB9B4D50}"/>
    <dgm:cxn modelId="{BCBAB371-7783-425F-A8E8-C5300361CD45}" srcId="{A06A78B3-03AC-482C-81FC-80390E692255}" destId="{3B6FF8AB-8417-454E-83EE-F6EFF51D0BC5}" srcOrd="8" destOrd="0" parTransId="{6C9A51CC-EA02-4F67-93FC-E67D1F904469}" sibTransId="{A72DECF9-3A05-4001-8A35-CD0B9F4BE36E}"/>
    <dgm:cxn modelId="{D5F61152-FA6A-4A30-906F-A9A7A4E3E94C}" srcId="{A06A78B3-03AC-482C-81FC-80390E692255}" destId="{9F9D9F2A-F2A0-4D6B-8918-8F3054882C03}" srcOrd="1" destOrd="0" parTransId="{79D96425-57B0-4096-86D4-43AC9C5615BB}" sibTransId="{E7ED841B-C059-421A-9713-18AD334278C9}"/>
    <dgm:cxn modelId="{64133073-6264-4DC8-86C6-4A3A59410953}" type="presOf" srcId="{8933C370-92A5-4B03-AE56-D572AB9B4D50}" destId="{9259762C-309B-4A51-AF80-4B441477F072}" srcOrd="0" destOrd="0" presId="urn:microsoft.com/office/officeart/2005/8/layout/process5"/>
    <dgm:cxn modelId="{6052269E-7CA4-458D-9660-C91478E9569E}" type="presOf" srcId="{F80A05BE-4421-4C99-ABA3-B239E3F12CA7}" destId="{B75E290F-3472-490F-8F55-C9EED9C96936}" srcOrd="0" destOrd="0" presId="urn:microsoft.com/office/officeart/2005/8/layout/process5"/>
    <dgm:cxn modelId="{9E0D119F-3DA9-4D97-B824-8ED65D6D36FF}" type="presOf" srcId="{347ACD8F-C6E4-41F8-8909-B16C1A5F968F}" destId="{9F6232A3-2F45-45A8-9834-969027C039D8}" srcOrd="0" destOrd="0" presId="urn:microsoft.com/office/officeart/2005/8/layout/process5"/>
    <dgm:cxn modelId="{EA60229F-9252-4428-966C-D4E58E4832F4}" type="presOf" srcId="{C0F5A91C-38DD-44E3-902F-7AAB5FD447B1}" destId="{75CF6DFA-60A6-44CC-A7CB-68514314B22A}" srcOrd="1" destOrd="0" presId="urn:microsoft.com/office/officeart/2005/8/layout/process5"/>
    <dgm:cxn modelId="{A16CCA9F-DF8C-4B96-8869-C8D61A79179F}" type="presOf" srcId="{CACC9157-2385-4A7A-A360-8EA438225478}" destId="{EF6C906E-7C7B-45F8-ACF3-054A61967F7B}" srcOrd="1" destOrd="0" presId="urn:microsoft.com/office/officeart/2005/8/layout/process5"/>
    <dgm:cxn modelId="{8E55A6AD-DE1E-43A4-B954-C92D216011B6}" type="presOf" srcId="{5B68EC24-8FC1-4E1B-99ED-B23AA5717E83}" destId="{757B0B28-2F01-4280-BE7F-FFCB22CA6A8F}" srcOrd="1" destOrd="0" presId="urn:microsoft.com/office/officeart/2005/8/layout/process5"/>
    <dgm:cxn modelId="{2CE129B2-D2DC-484B-91ED-088E0BAF01DD}" type="presOf" srcId="{C78A2045-C0AC-4BC9-9C88-3CC93F00264C}" destId="{E80FE28C-28E8-460B-9DB6-DE51E65CD691}" srcOrd="1" destOrd="0" presId="urn:microsoft.com/office/officeart/2005/8/layout/process5"/>
    <dgm:cxn modelId="{1B1C78B3-7386-43D9-8DB4-AB71C3CF297D}" type="presOf" srcId="{28E5EF2A-EA94-4921-A376-1B0BFC8CA620}" destId="{8525F6BF-1D44-44A1-BFE0-858CB8FD22EF}" srcOrd="1" destOrd="0" presId="urn:microsoft.com/office/officeart/2005/8/layout/process5"/>
    <dgm:cxn modelId="{89C1B7B6-6CD4-44DA-B697-927F08CCA169}" type="presOf" srcId="{A06A78B3-03AC-482C-81FC-80390E692255}" destId="{4607B856-15CF-4412-8C5F-0B97BC44191C}" srcOrd="0" destOrd="0" presId="urn:microsoft.com/office/officeart/2005/8/layout/process5"/>
    <dgm:cxn modelId="{AA6C8EB7-7052-40E9-9D5E-1F8FFAC11FAB}" type="presOf" srcId="{44F83090-443A-4A09-B468-19C9F1BB6E26}" destId="{F85A3020-D428-414E-B73D-1180749BB43A}" srcOrd="0" destOrd="0" presId="urn:microsoft.com/office/officeart/2005/8/layout/process5"/>
    <dgm:cxn modelId="{2B44F8CC-281C-499D-B5E4-FA859369DC70}" type="presOf" srcId="{E7ED841B-C059-421A-9713-18AD334278C9}" destId="{34FDFF48-BE25-4249-B9EC-A099F9014B3A}" srcOrd="0" destOrd="0" presId="urn:microsoft.com/office/officeart/2005/8/layout/process5"/>
    <dgm:cxn modelId="{7DD024D2-646C-4B5D-8F37-73EF0424BA12}" type="presOf" srcId="{C0F5A91C-38DD-44E3-902F-7AAB5FD447B1}" destId="{4332AC8B-9E0E-4790-9974-6CA6F3303E96}" srcOrd="0" destOrd="0" presId="urn:microsoft.com/office/officeart/2005/8/layout/process5"/>
    <dgm:cxn modelId="{CE73F2D7-3FEE-4CFC-952B-F7EF75F72744}" type="presOf" srcId="{28E5EF2A-EA94-4921-A376-1B0BFC8CA620}" destId="{86CBF4C3-A08C-493F-AF00-7BBD91A5A45C}" srcOrd="0" destOrd="0" presId="urn:microsoft.com/office/officeart/2005/8/layout/process5"/>
    <dgm:cxn modelId="{49920FE5-57A4-4A5B-BE9F-4A42577EE4F4}" type="presOf" srcId="{607F9CBC-8403-438D-A7F3-C65660BF2E54}" destId="{70F7A1A5-18E1-4E92-A0F2-23663386BB61}" srcOrd="0" destOrd="0" presId="urn:microsoft.com/office/officeart/2005/8/layout/process5"/>
    <dgm:cxn modelId="{0F4CB4E9-6BD6-4375-9D2A-534AB46C37EF}" type="presOf" srcId="{CACC9157-2385-4A7A-A360-8EA438225478}" destId="{CF8A04A3-C0F0-4AB5-8AE3-20042799F399}" srcOrd="0" destOrd="0" presId="urn:microsoft.com/office/officeart/2005/8/layout/process5"/>
    <dgm:cxn modelId="{D5FFB2FA-34DC-4EDB-ADA9-7D56B56B0233}" type="presOf" srcId="{4B06EA7F-65D9-4E3E-A5C6-F936556BFD8F}" destId="{D5AD41EF-29A7-48E5-9A98-B8C1FE0EB927}" srcOrd="1" destOrd="0" presId="urn:microsoft.com/office/officeart/2005/8/layout/process5"/>
    <dgm:cxn modelId="{3B9EF754-8573-4CA4-996D-3EFC8030EF83}" type="presParOf" srcId="{4607B856-15CF-4412-8C5F-0B97BC44191C}" destId="{70F7A1A5-18E1-4E92-A0F2-23663386BB61}" srcOrd="0" destOrd="0" presId="urn:microsoft.com/office/officeart/2005/8/layout/process5"/>
    <dgm:cxn modelId="{E74BE324-F2D7-4C8B-8EFA-D878EBC0A39B}" type="presParOf" srcId="{4607B856-15CF-4412-8C5F-0B97BC44191C}" destId="{AA298690-6020-482C-919D-9C6D58E45F33}" srcOrd="1" destOrd="0" presId="urn:microsoft.com/office/officeart/2005/8/layout/process5"/>
    <dgm:cxn modelId="{CC6C95BD-4166-4D89-AB7F-9EC80D747040}" type="presParOf" srcId="{AA298690-6020-482C-919D-9C6D58E45F33}" destId="{D5AD41EF-29A7-48E5-9A98-B8C1FE0EB927}" srcOrd="0" destOrd="0" presId="urn:microsoft.com/office/officeart/2005/8/layout/process5"/>
    <dgm:cxn modelId="{D91B73BA-5775-4B53-ADB5-FA0FF46A6F3E}" type="presParOf" srcId="{4607B856-15CF-4412-8C5F-0B97BC44191C}" destId="{F2437DE3-D0EC-4315-8D1D-B21AA18EF8FA}" srcOrd="2" destOrd="0" presId="urn:microsoft.com/office/officeart/2005/8/layout/process5"/>
    <dgm:cxn modelId="{B546D751-C558-4BD9-9BFA-DDFAB42B5A8F}" type="presParOf" srcId="{4607B856-15CF-4412-8C5F-0B97BC44191C}" destId="{34FDFF48-BE25-4249-B9EC-A099F9014B3A}" srcOrd="3" destOrd="0" presId="urn:microsoft.com/office/officeart/2005/8/layout/process5"/>
    <dgm:cxn modelId="{6B34B1B0-9F95-454B-9F16-02260FA4D3D3}" type="presParOf" srcId="{34FDFF48-BE25-4249-B9EC-A099F9014B3A}" destId="{D1E3C53C-A813-4D22-90EF-424C42656ACE}" srcOrd="0" destOrd="0" presId="urn:microsoft.com/office/officeart/2005/8/layout/process5"/>
    <dgm:cxn modelId="{76C9BB7A-0563-4D65-8F6C-8B56215D582D}" type="presParOf" srcId="{4607B856-15CF-4412-8C5F-0B97BC44191C}" destId="{9F6232A3-2F45-45A8-9834-969027C039D8}" srcOrd="4" destOrd="0" presId="urn:microsoft.com/office/officeart/2005/8/layout/process5"/>
    <dgm:cxn modelId="{076504B9-49A7-4C52-BBDE-DEB71B8F6F41}" type="presParOf" srcId="{4607B856-15CF-4412-8C5F-0B97BC44191C}" destId="{CF8A04A3-C0F0-4AB5-8AE3-20042799F399}" srcOrd="5" destOrd="0" presId="urn:microsoft.com/office/officeart/2005/8/layout/process5"/>
    <dgm:cxn modelId="{5135465E-14E8-48C7-B442-618AA47D03EB}" type="presParOf" srcId="{CF8A04A3-C0F0-4AB5-8AE3-20042799F399}" destId="{EF6C906E-7C7B-45F8-ACF3-054A61967F7B}" srcOrd="0" destOrd="0" presId="urn:microsoft.com/office/officeart/2005/8/layout/process5"/>
    <dgm:cxn modelId="{65379CFE-6CCB-4BF2-A1A3-D88ABB539C8C}" type="presParOf" srcId="{4607B856-15CF-4412-8C5F-0B97BC44191C}" destId="{286C3392-6F33-46C1-BE83-B1E0D220653F}" srcOrd="6" destOrd="0" presId="urn:microsoft.com/office/officeart/2005/8/layout/process5"/>
    <dgm:cxn modelId="{DED69E8C-36BA-441B-9572-60D787DA5CB0}" type="presParOf" srcId="{4607B856-15CF-4412-8C5F-0B97BC44191C}" destId="{26FD874E-C842-4745-ABF7-13DA5E3F486E}" srcOrd="7" destOrd="0" presId="urn:microsoft.com/office/officeart/2005/8/layout/process5"/>
    <dgm:cxn modelId="{1E88986E-8E11-4035-928B-F6BB872D52AE}" type="presParOf" srcId="{26FD874E-C842-4745-ABF7-13DA5E3F486E}" destId="{757B0B28-2F01-4280-BE7F-FFCB22CA6A8F}" srcOrd="0" destOrd="0" presId="urn:microsoft.com/office/officeart/2005/8/layout/process5"/>
    <dgm:cxn modelId="{65555F22-00C2-4461-8C77-F021739485BC}" type="presParOf" srcId="{4607B856-15CF-4412-8C5F-0B97BC44191C}" destId="{5012B118-5AF0-441F-98DD-104396F9E931}" srcOrd="8" destOrd="0" presId="urn:microsoft.com/office/officeart/2005/8/layout/process5"/>
    <dgm:cxn modelId="{F92F7FD6-35A5-40CD-BE86-399F16905721}" type="presParOf" srcId="{4607B856-15CF-4412-8C5F-0B97BC44191C}" destId="{BB5FD29D-DBF3-43F2-A643-763FA15CF850}" srcOrd="9" destOrd="0" presId="urn:microsoft.com/office/officeart/2005/8/layout/process5"/>
    <dgm:cxn modelId="{9E697732-9774-422C-83D0-C645F50ABF2D}" type="presParOf" srcId="{BB5FD29D-DBF3-43F2-A643-763FA15CF850}" destId="{E80FE28C-28E8-460B-9DB6-DE51E65CD691}" srcOrd="0" destOrd="0" presId="urn:microsoft.com/office/officeart/2005/8/layout/process5"/>
    <dgm:cxn modelId="{9EDEA869-A680-460C-AD04-255F2F266FEB}" type="presParOf" srcId="{4607B856-15CF-4412-8C5F-0B97BC44191C}" destId="{3C75E563-DD07-44BF-89A0-6F37ED06DAF5}" srcOrd="10" destOrd="0" presId="urn:microsoft.com/office/officeart/2005/8/layout/process5"/>
    <dgm:cxn modelId="{2D335925-8957-4737-918F-D9C99D9F85D0}" type="presParOf" srcId="{4607B856-15CF-4412-8C5F-0B97BC44191C}" destId="{9259762C-309B-4A51-AF80-4B441477F072}" srcOrd="11" destOrd="0" presId="urn:microsoft.com/office/officeart/2005/8/layout/process5"/>
    <dgm:cxn modelId="{E43715AD-A3DD-49D1-BB4F-FAE10518FE8E}" type="presParOf" srcId="{9259762C-309B-4A51-AF80-4B441477F072}" destId="{2EE33213-8805-4AE4-B9DC-AF08F6E07A4E}" srcOrd="0" destOrd="0" presId="urn:microsoft.com/office/officeart/2005/8/layout/process5"/>
    <dgm:cxn modelId="{6F7012E7-FD3A-40FD-9FAC-796143B61164}" type="presParOf" srcId="{4607B856-15CF-4412-8C5F-0B97BC44191C}" destId="{B75E290F-3472-490F-8F55-C9EED9C96936}" srcOrd="12" destOrd="0" presId="urn:microsoft.com/office/officeart/2005/8/layout/process5"/>
    <dgm:cxn modelId="{1FB994BA-9FFA-4B7B-AB90-90EB99CF2D32}" type="presParOf" srcId="{4607B856-15CF-4412-8C5F-0B97BC44191C}" destId="{4332AC8B-9E0E-4790-9974-6CA6F3303E96}" srcOrd="13" destOrd="0" presId="urn:microsoft.com/office/officeart/2005/8/layout/process5"/>
    <dgm:cxn modelId="{2B658A41-F1D5-4B62-ABA8-BFC907F14741}" type="presParOf" srcId="{4332AC8B-9E0E-4790-9974-6CA6F3303E96}" destId="{75CF6DFA-60A6-44CC-A7CB-68514314B22A}" srcOrd="0" destOrd="0" presId="urn:microsoft.com/office/officeart/2005/8/layout/process5"/>
    <dgm:cxn modelId="{A3F53715-26B4-4816-B5E9-CE96125C1552}" type="presParOf" srcId="{4607B856-15CF-4412-8C5F-0B97BC44191C}" destId="{F85A3020-D428-414E-B73D-1180749BB43A}" srcOrd="14" destOrd="0" presId="urn:microsoft.com/office/officeart/2005/8/layout/process5"/>
    <dgm:cxn modelId="{C1B593BA-DE8D-49E7-98E5-FF8EE053AFC2}" type="presParOf" srcId="{4607B856-15CF-4412-8C5F-0B97BC44191C}" destId="{86CBF4C3-A08C-493F-AF00-7BBD91A5A45C}" srcOrd="15" destOrd="0" presId="urn:microsoft.com/office/officeart/2005/8/layout/process5"/>
    <dgm:cxn modelId="{FAA80C2C-F627-45C6-984C-46F083115BAC}" type="presParOf" srcId="{86CBF4C3-A08C-493F-AF00-7BBD91A5A45C}" destId="{8525F6BF-1D44-44A1-BFE0-858CB8FD22EF}" srcOrd="0" destOrd="0" presId="urn:microsoft.com/office/officeart/2005/8/layout/process5"/>
    <dgm:cxn modelId="{D9167A65-503B-4CE9-BA9F-00073FC22FDA}" type="presParOf" srcId="{4607B856-15CF-4412-8C5F-0B97BC44191C}" destId="{CD0BCCFA-F22D-4D74-98B0-FF3559F576C3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7A1A5-18E1-4E92-A0F2-23663386BB61}">
      <dsp:nvSpPr>
        <dsp:cNvPr id="0" name=""/>
        <dsp:cNvSpPr/>
      </dsp:nvSpPr>
      <dsp:spPr>
        <a:xfrm>
          <a:off x="168998" y="347"/>
          <a:ext cx="1511776" cy="9070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Preparing an expert opinion concerning the compensation amount</a:t>
          </a:r>
        </a:p>
      </dsp:txBody>
      <dsp:txXfrm>
        <a:off x="195565" y="26914"/>
        <a:ext cx="1458642" cy="853932"/>
      </dsp:txXfrm>
    </dsp:sp>
    <dsp:sp modelId="{AA298690-6020-482C-919D-9C6D58E45F33}">
      <dsp:nvSpPr>
        <dsp:cNvPr id="0" name=""/>
        <dsp:cNvSpPr/>
      </dsp:nvSpPr>
      <dsp:spPr>
        <a:xfrm>
          <a:off x="1813811" y="266420"/>
          <a:ext cx="320496" cy="374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1813811" y="341404"/>
        <a:ext cx="224347" cy="224952"/>
      </dsp:txXfrm>
    </dsp:sp>
    <dsp:sp modelId="{F2437DE3-D0EC-4315-8D1D-B21AA18EF8FA}">
      <dsp:nvSpPr>
        <dsp:cNvPr id="0" name=""/>
        <dsp:cNvSpPr/>
      </dsp:nvSpPr>
      <dsp:spPr>
        <a:xfrm>
          <a:off x="2285485" y="347"/>
          <a:ext cx="1511776" cy="907066"/>
        </a:xfrm>
        <a:prstGeom prst="roundRect">
          <a:avLst>
            <a:gd name="adj" fmla="val 10000"/>
          </a:avLst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Issuing an IPIP with immediate enforceability clause.</a:t>
          </a:r>
        </a:p>
      </dsp:txBody>
      <dsp:txXfrm>
        <a:off x="2312052" y="26914"/>
        <a:ext cx="1458642" cy="853932"/>
      </dsp:txXfrm>
    </dsp:sp>
    <dsp:sp modelId="{34FDFF48-BE25-4249-B9EC-A099F9014B3A}">
      <dsp:nvSpPr>
        <dsp:cNvPr id="0" name=""/>
        <dsp:cNvSpPr/>
      </dsp:nvSpPr>
      <dsp:spPr>
        <a:xfrm>
          <a:off x="3930298" y="266420"/>
          <a:ext cx="320496" cy="374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930298" y="341404"/>
        <a:ext cx="224347" cy="224952"/>
      </dsp:txXfrm>
    </dsp:sp>
    <dsp:sp modelId="{9F6232A3-2F45-45A8-9834-969027C039D8}">
      <dsp:nvSpPr>
        <dsp:cNvPr id="0" name=""/>
        <dsp:cNvSpPr/>
      </dsp:nvSpPr>
      <dsp:spPr>
        <a:xfrm>
          <a:off x="4401973" y="347"/>
          <a:ext cx="1511776" cy="907066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Negotiations concerning advance payments and compensation packages.</a:t>
          </a:r>
        </a:p>
      </dsp:txBody>
      <dsp:txXfrm>
        <a:off x="4428540" y="26914"/>
        <a:ext cx="1458642" cy="853932"/>
      </dsp:txXfrm>
    </dsp:sp>
    <dsp:sp modelId="{CF8A04A3-C0F0-4AB5-8AE3-20042799F399}">
      <dsp:nvSpPr>
        <dsp:cNvPr id="0" name=""/>
        <dsp:cNvSpPr/>
      </dsp:nvSpPr>
      <dsp:spPr>
        <a:xfrm rot="5400000">
          <a:off x="4997613" y="1013238"/>
          <a:ext cx="320496" cy="374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 rot="-5400000">
        <a:off x="5045386" y="1040450"/>
        <a:ext cx="224952" cy="224347"/>
      </dsp:txXfrm>
    </dsp:sp>
    <dsp:sp modelId="{286C3392-6F33-46C1-BE83-B1E0D220653F}">
      <dsp:nvSpPr>
        <dsp:cNvPr id="0" name=""/>
        <dsp:cNvSpPr/>
      </dsp:nvSpPr>
      <dsp:spPr>
        <a:xfrm>
          <a:off x="4401973" y="1512124"/>
          <a:ext cx="1511776" cy="907066"/>
        </a:xfrm>
        <a:prstGeom prst="roundRect">
          <a:avLst>
            <a:gd name="adj" fmla="val 10000"/>
          </a:avLst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Concluding a memorandum of understanding concerning the advance payment for the compensation and compensation packages</a:t>
          </a:r>
        </a:p>
      </dsp:txBody>
      <dsp:txXfrm>
        <a:off x="4428540" y="1538691"/>
        <a:ext cx="1458642" cy="853932"/>
      </dsp:txXfrm>
    </dsp:sp>
    <dsp:sp modelId="{26FD874E-C842-4745-ABF7-13DA5E3F486E}">
      <dsp:nvSpPr>
        <dsp:cNvPr id="0" name=""/>
        <dsp:cNvSpPr/>
      </dsp:nvSpPr>
      <dsp:spPr>
        <a:xfrm rot="10800000">
          <a:off x="3948440" y="1778197"/>
          <a:ext cx="320496" cy="374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 rot="10800000">
        <a:off x="4044589" y="1853181"/>
        <a:ext cx="224347" cy="224952"/>
      </dsp:txXfrm>
    </dsp:sp>
    <dsp:sp modelId="{5012B118-5AF0-441F-98DD-104396F9E931}">
      <dsp:nvSpPr>
        <dsp:cNvPr id="0" name=""/>
        <dsp:cNvSpPr/>
      </dsp:nvSpPr>
      <dsp:spPr>
        <a:xfrm>
          <a:off x="2285485" y="1512124"/>
          <a:ext cx="1511776" cy="907066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Effecting the advance payment for compensation </a:t>
          </a:r>
        </a:p>
      </dsp:txBody>
      <dsp:txXfrm>
        <a:off x="2312052" y="1538691"/>
        <a:ext cx="1458642" cy="853932"/>
      </dsp:txXfrm>
    </dsp:sp>
    <dsp:sp modelId="{BB5FD29D-DBF3-43F2-A643-763FA15CF850}">
      <dsp:nvSpPr>
        <dsp:cNvPr id="0" name=""/>
        <dsp:cNvSpPr/>
      </dsp:nvSpPr>
      <dsp:spPr>
        <a:xfrm rot="10800000">
          <a:off x="1831952" y="1778197"/>
          <a:ext cx="320496" cy="374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 rot="10800000">
        <a:off x="1928101" y="1853181"/>
        <a:ext cx="224347" cy="224952"/>
      </dsp:txXfrm>
    </dsp:sp>
    <dsp:sp modelId="{3C75E563-DD07-44BF-89A0-6F37ED06DAF5}">
      <dsp:nvSpPr>
        <dsp:cNvPr id="0" name=""/>
        <dsp:cNvSpPr/>
      </dsp:nvSpPr>
      <dsp:spPr>
        <a:xfrm>
          <a:off x="168998" y="1512124"/>
          <a:ext cx="1511776" cy="907066"/>
        </a:xfrm>
        <a:prstGeom prst="roundRect">
          <a:avLst>
            <a:gd name="adj" fmla="val 10000"/>
          </a:avLst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Final IPIP</a:t>
          </a:r>
        </a:p>
      </dsp:txBody>
      <dsp:txXfrm>
        <a:off x="195565" y="1538691"/>
        <a:ext cx="1458642" cy="853932"/>
      </dsp:txXfrm>
    </dsp:sp>
    <dsp:sp modelId="{9259762C-309B-4A51-AF80-4B441477F072}">
      <dsp:nvSpPr>
        <dsp:cNvPr id="0" name=""/>
        <dsp:cNvSpPr/>
      </dsp:nvSpPr>
      <dsp:spPr>
        <a:xfrm rot="5400000">
          <a:off x="764638" y="2525014"/>
          <a:ext cx="320496" cy="374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 rot="-5400000">
        <a:off x="812411" y="2552226"/>
        <a:ext cx="224952" cy="224347"/>
      </dsp:txXfrm>
    </dsp:sp>
    <dsp:sp modelId="{B75E290F-3472-490F-8F55-C9EED9C96936}">
      <dsp:nvSpPr>
        <dsp:cNvPr id="0" name=""/>
        <dsp:cNvSpPr/>
      </dsp:nvSpPr>
      <dsp:spPr>
        <a:xfrm>
          <a:off x="168998" y="3023901"/>
          <a:ext cx="1511776" cy="907066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Additional statutory negotiations (if time allows)</a:t>
          </a:r>
        </a:p>
      </dsp:txBody>
      <dsp:txXfrm>
        <a:off x="195565" y="3050468"/>
        <a:ext cx="1458642" cy="853932"/>
      </dsp:txXfrm>
    </dsp:sp>
    <dsp:sp modelId="{4332AC8B-9E0E-4790-9974-6CA6F3303E96}">
      <dsp:nvSpPr>
        <dsp:cNvPr id="0" name=""/>
        <dsp:cNvSpPr/>
      </dsp:nvSpPr>
      <dsp:spPr>
        <a:xfrm>
          <a:off x="1813811" y="3289973"/>
          <a:ext cx="320496" cy="374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1813811" y="3364957"/>
        <a:ext cx="224347" cy="224952"/>
      </dsp:txXfrm>
    </dsp:sp>
    <dsp:sp modelId="{F85A3020-D428-414E-B73D-1180749BB43A}">
      <dsp:nvSpPr>
        <dsp:cNvPr id="0" name=""/>
        <dsp:cNvSpPr/>
      </dsp:nvSpPr>
      <dsp:spPr>
        <a:xfrm>
          <a:off x="2285485" y="3023901"/>
          <a:ext cx="1511776" cy="907066"/>
        </a:xfrm>
        <a:prstGeom prst="roundRect">
          <a:avLst>
            <a:gd name="adj" fmla="val 10000"/>
          </a:avLst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Decision of the Provincial Governor on determining the compensation amount </a:t>
          </a:r>
        </a:p>
      </dsp:txBody>
      <dsp:txXfrm>
        <a:off x="2312052" y="3050468"/>
        <a:ext cx="1458642" cy="853932"/>
      </dsp:txXfrm>
    </dsp:sp>
    <dsp:sp modelId="{86CBF4C3-A08C-493F-AF00-7BBD91A5A45C}">
      <dsp:nvSpPr>
        <dsp:cNvPr id="0" name=""/>
        <dsp:cNvSpPr/>
      </dsp:nvSpPr>
      <dsp:spPr>
        <a:xfrm>
          <a:off x="3930298" y="3289973"/>
          <a:ext cx="320496" cy="374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930298" y="3364957"/>
        <a:ext cx="224347" cy="224952"/>
      </dsp:txXfrm>
    </dsp:sp>
    <dsp:sp modelId="{CD0BCCFA-F22D-4D74-98B0-FF3559F576C3}">
      <dsp:nvSpPr>
        <dsp:cNvPr id="0" name=""/>
        <dsp:cNvSpPr/>
      </dsp:nvSpPr>
      <dsp:spPr>
        <a:xfrm>
          <a:off x="4401973" y="3023901"/>
          <a:ext cx="1511776" cy="907066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Payment of the remaining compensation amount*</a:t>
          </a:r>
        </a:p>
      </dsp:txBody>
      <dsp:txXfrm>
        <a:off x="4428540" y="3050468"/>
        <a:ext cx="1458642" cy="853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A113-C94C-48A7-946D-2D5FEC48DC58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EDBB0-59E5-4025-91F7-0BD2CF4D2F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63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EDBB0-59E5-4025-91F7-0BD2CF4D2F0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77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kern="1200" dirty="0">
                <a:solidFill>
                  <a:srgbClr val="007AAF"/>
                </a:solidFill>
                <a:latin typeface="+mn-lt"/>
                <a:ea typeface="+mn-ea"/>
                <a:cs typeface="Calibri Light"/>
              </a:rPr>
              <a:t>Przy dokonaniu analiz wykorzystane będą wszelkie, dostępne i niezbędne dane o nieruchomościach, zawarte w szczególności w: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rgbClr val="007AAF"/>
                </a:solidFill>
                <a:latin typeface="+mn-lt"/>
                <a:ea typeface="+mn-ea"/>
                <a:cs typeface="Calibri Light"/>
              </a:rPr>
              <a:t>księgach wieczystych,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rgbClr val="007AAF"/>
                </a:solidFill>
                <a:latin typeface="+mn-lt"/>
                <a:ea typeface="+mn-ea"/>
                <a:cs typeface="Calibri Light"/>
              </a:rPr>
              <a:t>katastrze nieruchomości,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rgbClr val="007AAF"/>
                </a:solidFill>
                <a:latin typeface="+mn-lt"/>
                <a:ea typeface="+mn-ea"/>
                <a:cs typeface="Calibri Light"/>
              </a:rPr>
              <a:t>miejscowych planach zagospodarowania przestrzennego,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200" kern="1200" dirty="0">
                <a:solidFill>
                  <a:srgbClr val="007AAF"/>
                </a:solidFill>
                <a:latin typeface="+mn-lt"/>
                <a:ea typeface="+mn-ea"/>
                <a:cs typeface="Calibri Light"/>
              </a:rPr>
              <a:t>na mapach taksacyjnych tworzonych przez organy prowadzące kataster nieruchomości na podstawie oszacowania nieruchomości reprezentatywnych, wykonanego przez rzeczoznawców majątkowych.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kern="1200" dirty="0">
                <a:solidFill>
                  <a:srgbClr val="007AAF"/>
                </a:solidFill>
                <a:latin typeface="+mn-lt"/>
                <a:ea typeface="+mn-ea"/>
                <a:cs typeface="Calibri Light"/>
              </a:rPr>
              <a:t>	W poszczególnych analizach podane zostaną w szczególności przedziały cen transakcyjnych nieruchomości podobnych do wyodrębnionych grup nieruchomości według dotychczasowego przeznaczenia oraz według dopuszczalnego sposobu użytkowania wynikającego z celu wywłaszczenia.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7AAF"/>
                </a:solidFill>
                <a:cs typeface="Calibri Light"/>
              </a:rPr>
              <a:t>	Ekspertyza rynku nieruchomości w obszarze realizacji PPN składała się będzie z analiz rynków nieruchomości właściwych dla wyodrębnionych grup nieruchomości.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7AAF"/>
                </a:solidFill>
                <a:cs typeface="Calibri Light"/>
              </a:rPr>
              <a:t>Wyodrębnienie grup nieruchomości dokonane zostanie na podstawie podobieństwa poszczególnych nieruchomości, w szczególności pod kątem: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7AAF"/>
                </a:solidFill>
                <a:cs typeface="Calibri Light"/>
              </a:rPr>
              <a:t>rodzaju,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7AAF"/>
                </a:solidFill>
                <a:cs typeface="Calibri Light"/>
              </a:rPr>
              <a:t>położenia i stanu nieruchomości,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7AAF"/>
                </a:solidFill>
                <a:cs typeface="Calibri Light"/>
              </a:rPr>
              <a:t>dotychczasowego przeznaczenia, 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7AAF"/>
                </a:solidFill>
                <a:cs typeface="Calibri Light"/>
              </a:rPr>
              <a:t>sposobu użytkowania,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7AAF"/>
                </a:solidFill>
                <a:cs typeface="Calibri Light"/>
              </a:rPr>
              <a:t>innych cech, które w ocenie rzeczoznawców majątkowych mają wpływ na wartość nieruchomości.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200" kern="1200" dirty="0">
              <a:solidFill>
                <a:srgbClr val="007AAF"/>
              </a:solidFill>
              <a:latin typeface="+mn-lt"/>
              <a:ea typeface="+mn-ea"/>
              <a:cs typeface="Calibri Light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EDBB0-59E5-4025-91F7-0BD2CF4D2F0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38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74B6-4270-44B9-894C-6A856FEE35DF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C098-1A87-4A30-BD51-D5E2D6361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11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74B6-4270-44B9-894C-6A856FEE35DF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C098-1A87-4A30-BD51-D5E2D6361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24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74B6-4270-44B9-894C-6A856FEE35DF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C098-1A87-4A30-BD51-D5E2D6361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870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74B6-4270-44B9-894C-6A856FEE35DF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C098-1A87-4A30-BD51-D5E2D6361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52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74B6-4270-44B9-894C-6A856FEE35DF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C098-1A87-4A30-BD51-D5E2D6361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314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74B6-4270-44B9-894C-6A856FEE35DF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C098-1A87-4A30-BD51-D5E2D6361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44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74B6-4270-44B9-894C-6A856FEE35DF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C098-1A87-4A30-BD51-D5E2D6361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70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74B6-4270-44B9-894C-6A856FEE35DF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C098-1A87-4A30-BD51-D5E2D6361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058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74B6-4270-44B9-894C-6A856FEE35DF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C098-1A87-4A30-BD51-D5E2D6361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23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74B6-4270-44B9-894C-6A856FEE35DF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C098-1A87-4A30-BD51-D5E2D6361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752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74B6-4270-44B9-894C-6A856FEE35DF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C098-1A87-4A30-BD51-D5E2D6361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254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474B6-4270-44B9-894C-6A856FEE35DF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C098-1A87-4A30-BD51-D5E2D6361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148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613" y="371537"/>
            <a:ext cx="1670403" cy="395861"/>
          </a:xfrm>
          <a:prstGeom prst="rect">
            <a:avLst/>
          </a:prstGeom>
        </p:spPr>
      </p:pic>
      <p:cxnSp>
        <p:nvCxnSpPr>
          <p:cNvPr id="3" name="Łącznik prostoliniowy 2"/>
          <p:cNvCxnSpPr/>
          <p:nvPr/>
        </p:nvCxnSpPr>
        <p:spPr>
          <a:xfrm>
            <a:off x="6578009" y="402303"/>
            <a:ext cx="2169042" cy="0"/>
          </a:xfrm>
          <a:prstGeom prst="line">
            <a:avLst/>
          </a:prstGeom>
          <a:ln w="9525">
            <a:solidFill>
              <a:srgbClr val="007A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52" y="5790995"/>
            <a:ext cx="3836199" cy="688435"/>
          </a:xfrm>
          <a:prstGeom prst="rect">
            <a:avLst/>
          </a:prstGeom>
        </p:spPr>
      </p:pic>
      <p:cxnSp>
        <p:nvCxnSpPr>
          <p:cNvPr id="11" name="Łącznik prostoliniowy 10"/>
          <p:cNvCxnSpPr/>
          <p:nvPr/>
        </p:nvCxnSpPr>
        <p:spPr>
          <a:xfrm>
            <a:off x="6828952" y="6377800"/>
            <a:ext cx="1918099" cy="0"/>
          </a:xfrm>
          <a:prstGeom prst="line">
            <a:avLst/>
          </a:prstGeom>
          <a:ln w="9525">
            <a:solidFill>
              <a:srgbClr val="007A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142" y="373951"/>
            <a:ext cx="4017251" cy="594835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10499" y="6135212"/>
            <a:ext cx="3049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007AAF"/>
                </a:solidFill>
                <a:latin typeface="+mj-lt"/>
              </a:rPr>
              <a:t>19.12.2022</a:t>
            </a:r>
            <a:r>
              <a:rPr lang="en-GB" sz="2200" b="1">
                <a:solidFill>
                  <a:srgbClr val="0070C0"/>
                </a:solidFill>
                <a:latin typeface="+mj-lt"/>
              </a:rPr>
              <a:t> </a:t>
            </a:r>
          </a:p>
        </p:txBody>
      </p:sp>
      <p:cxnSp>
        <p:nvCxnSpPr>
          <p:cNvPr id="12" name="Łącznik prostoliniowy 11"/>
          <p:cNvCxnSpPr>
            <a:cxnSpLocks/>
          </p:cNvCxnSpPr>
          <p:nvPr/>
        </p:nvCxnSpPr>
        <p:spPr>
          <a:xfrm>
            <a:off x="2808525" y="6377800"/>
            <a:ext cx="1340936" cy="0"/>
          </a:xfrm>
          <a:prstGeom prst="line">
            <a:avLst/>
          </a:prstGeom>
          <a:ln w="9525">
            <a:solidFill>
              <a:srgbClr val="007A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6C86213-5089-434B-8DA1-6528C771AD4F}"/>
              </a:ext>
            </a:extLst>
          </p:cNvPr>
          <p:cNvSpPr txBox="1"/>
          <p:nvPr/>
        </p:nvSpPr>
        <p:spPr>
          <a:xfrm>
            <a:off x="4764613" y="2217367"/>
            <a:ext cx="39522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all">
                <a:solidFill>
                  <a:srgbClr val="007AAF"/>
                </a:solidFill>
                <a:latin typeface="+mj-lt"/>
              </a:rPr>
              <a:t>ODRA-VISTULA FLOOD MANAGEMENT PROJECT </a:t>
            </a:r>
          </a:p>
          <a:p>
            <a:r>
              <a:rPr lang="en-GB" sz="2400" b="1" cap="all">
                <a:solidFill>
                  <a:srgbClr val="007AAF"/>
                </a:solidFill>
                <a:latin typeface="+mj-lt"/>
              </a:rPr>
              <a:t>  </a:t>
            </a:r>
          </a:p>
          <a:p>
            <a:endParaRPr lang="pl-PL" sz="2000" cap="all" dirty="0">
              <a:solidFill>
                <a:srgbClr val="007AAF"/>
              </a:solidFill>
              <a:latin typeface="+mj-lt"/>
            </a:endParaRPr>
          </a:p>
          <a:p>
            <a:r>
              <a:rPr lang="en-GB" sz="2000" cap="all">
                <a:solidFill>
                  <a:srgbClr val="A61A32"/>
                </a:solidFill>
                <a:latin typeface="+mj-lt"/>
              </a:rPr>
              <a:t>Państwowe Gospodarstwo Wodne Wody Polskie [State Water Holding Polish Waters] </a:t>
            </a:r>
          </a:p>
        </p:txBody>
      </p:sp>
    </p:spTree>
    <p:extLst>
      <p:ext uri="{BB962C8B-B14F-4D97-AF65-F5344CB8AC3E}">
        <p14:creationId xmlns:p14="http://schemas.microsoft.com/office/powerpoint/2010/main" val="136119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933884F-5467-425B-996B-DF5AECE68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1" y="280958"/>
            <a:ext cx="443882" cy="443324"/>
          </a:xfrm>
          <a:prstGeom prst="rect">
            <a:avLst/>
          </a:prstGeom>
        </p:spPr>
      </p:pic>
      <p:cxnSp>
        <p:nvCxnSpPr>
          <p:cNvPr id="9" name="Łącznik prostoliniowy 13">
            <a:extLst>
              <a:ext uri="{FF2B5EF4-FFF2-40B4-BE49-F238E27FC236}">
                <a16:creationId xmlns:a16="http://schemas.microsoft.com/office/drawing/2014/main" id="{6015B2C9-79D0-48E0-B632-E72B919A0C0C}"/>
              </a:ext>
            </a:extLst>
          </p:cNvPr>
          <p:cNvCxnSpPr>
            <a:cxnSpLocks/>
          </p:cNvCxnSpPr>
          <p:nvPr/>
        </p:nvCxnSpPr>
        <p:spPr>
          <a:xfrm flipV="1">
            <a:off x="903035" y="6113443"/>
            <a:ext cx="7558898" cy="391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A31A06E-97CB-4C7A-B00C-BE39A37637C3}"/>
              </a:ext>
            </a:extLst>
          </p:cNvPr>
          <p:cNvCxnSpPr/>
          <p:nvPr/>
        </p:nvCxnSpPr>
        <p:spPr>
          <a:xfrm flipH="1">
            <a:off x="8162158" y="6113443"/>
            <a:ext cx="299775" cy="0"/>
          </a:xfrm>
          <a:prstGeom prst="line">
            <a:avLst/>
          </a:prstGeom>
          <a:ln w="57150">
            <a:solidFill>
              <a:srgbClr val="A61A3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8C3C9F6-006B-4B2D-A1CA-19B7E62DED87}"/>
              </a:ext>
            </a:extLst>
          </p:cNvPr>
          <p:cNvSpPr txBox="1"/>
          <p:nvPr/>
        </p:nvSpPr>
        <p:spPr>
          <a:xfrm>
            <a:off x="7087765" y="6183002"/>
            <a:ext cx="1510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GB" sz="800">
                <a:solidFill>
                  <a:srgbClr val="A61A32"/>
                </a:solidFill>
                <a:latin typeface="+mj-lt"/>
              </a:rPr>
              <a:t>19.12.2022</a:t>
            </a: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1E6AAF2A-F20A-4416-B4F0-077C479F508E}"/>
              </a:ext>
            </a:extLst>
          </p:cNvPr>
          <p:cNvSpPr txBox="1">
            <a:spLocks/>
          </p:cNvSpPr>
          <p:nvPr/>
        </p:nvSpPr>
        <p:spPr>
          <a:xfrm>
            <a:off x="950677" y="1252775"/>
            <a:ext cx="7225756" cy="770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pl-PL" sz="2000" b="1" dirty="0">
              <a:solidFill>
                <a:srgbClr val="007AAF"/>
              </a:solidFill>
            </a:endParaRPr>
          </a:p>
          <a:p>
            <a:pPr algn="ctr">
              <a:defRPr/>
            </a:pPr>
            <a:r>
              <a:rPr lang="en-GB" sz="2000" b="1">
                <a:solidFill>
                  <a:srgbClr val="007AAF"/>
                </a:solidFill>
              </a:rPr>
              <a:t>COMPENSATION FOR TEMPORARY REAL PROPERTY OCCUPATION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b="1" dirty="0">
              <a:solidFill>
                <a:srgbClr val="005F8A"/>
              </a:solidFill>
              <a:ea typeface="+mn-ea"/>
              <a:cs typeface="+mn-cs"/>
            </a:endParaRPr>
          </a:p>
        </p:txBody>
      </p:sp>
      <p:cxnSp>
        <p:nvCxnSpPr>
          <p:cNvPr id="26" name="Łącznik prostoliniowy 23">
            <a:extLst>
              <a:ext uri="{FF2B5EF4-FFF2-40B4-BE49-F238E27FC236}">
                <a16:creationId xmlns:a16="http://schemas.microsoft.com/office/drawing/2014/main" id="{44FCB956-D4C8-4910-BE83-4B10698E37AB}"/>
              </a:ext>
            </a:extLst>
          </p:cNvPr>
          <p:cNvCxnSpPr>
            <a:cxnSpLocks/>
          </p:cNvCxnSpPr>
          <p:nvPr/>
        </p:nvCxnSpPr>
        <p:spPr>
          <a:xfrm>
            <a:off x="2401294" y="462941"/>
            <a:ext cx="6196821" cy="0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D272B2F-F6F5-436C-93DF-1A0BC1DF5AFB}"/>
              </a:ext>
            </a:extLst>
          </p:cNvPr>
          <p:cNvSpPr txBox="1"/>
          <p:nvPr/>
        </p:nvSpPr>
        <p:spPr>
          <a:xfrm>
            <a:off x="795740" y="225621"/>
            <a:ext cx="1966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cap="none" normalizeH="0" baseline="0" noProof="0">
                <a:ln>
                  <a:noFill/>
                </a:ln>
                <a:solidFill>
                  <a:srgbClr val="A61A32"/>
                </a:solidFill>
                <a:uLnTx/>
                <a:uFillTx/>
                <a:latin typeface="+mj-lt"/>
                <a:ea typeface="+mn-ea"/>
                <a:cs typeface="+mn-cs"/>
              </a:rPr>
              <a:t>ODRA - VISTULA FLOOD MANAGEMENT PROJECT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6C7403D9-EBEC-4998-9B9E-34FF870D4600}"/>
              </a:ext>
            </a:extLst>
          </p:cNvPr>
          <p:cNvSpPr txBox="1">
            <a:spLocks/>
          </p:cNvSpPr>
          <p:nvPr/>
        </p:nvSpPr>
        <p:spPr>
          <a:xfrm>
            <a:off x="741786" y="5596336"/>
            <a:ext cx="3098694" cy="48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9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FBD5747-0A07-4F43-8EA4-B3C8879F02B6}"/>
              </a:ext>
            </a:extLst>
          </p:cNvPr>
          <p:cNvSpPr txBox="1"/>
          <p:nvPr/>
        </p:nvSpPr>
        <p:spPr>
          <a:xfrm>
            <a:off x="950677" y="2383728"/>
            <a:ext cx="74800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b="1">
                <a:solidFill>
                  <a:srgbClr val="007AAF"/>
                </a:solidFill>
                <a:latin typeface="+mj-lt"/>
                <a:cs typeface="Calibri Light"/>
              </a:rPr>
              <a:t>Compensation form: </a:t>
            </a:r>
            <a:r>
              <a:rPr lang="en-GB" sz="1600">
                <a:solidFill>
                  <a:srgbClr val="007AAF"/>
                </a:solidFill>
                <a:latin typeface="+mj-lt"/>
                <a:cs typeface="Calibri Light"/>
              </a:rPr>
              <a:t>Cash compensation</a:t>
            </a:r>
          </a:p>
          <a:p>
            <a:pPr algn="just"/>
            <a:endParaRPr lang="pl-PL" sz="1600" b="1" dirty="0">
              <a:solidFill>
                <a:srgbClr val="007AAF"/>
              </a:solidFill>
              <a:latin typeface="+mj-lt"/>
              <a:cs typeface="Calibri Light"/>
            </a:endParaRPr>
          </a:p>
          <a:p>
            <a:pPr algn="just"/>
            <a:r>
              <a:rPr lang="en-GB" sz="1600" b="1">
                <a:solidFill>
                  <a:srgbClr val="007AAF"/>
                </a:solidFill>
                <a:latin typeface="+mj-lt"/>
                <a:cs typeface="Calibri Light"/>
              </a:rPr>
              <a:t>Compensation amount: </a:t>
            </a:r>
            <a:r>
              <a:rPr lang="en-GB" sz="1600">
                <a:solidFill>
                  <a:srgbClr val="007AAF"/>
                </a:solidFill>
                <a:latin typeface="+mj-lt"/>
                <a:cs typeface="Calibri Light"/>
              </a:rPr>
              <a:t>Agreed upon between the owner and th Investor, or determined by the Provincial Governor in an administrative decision</a:t>
            </a:r>
          </a:p>
          <a:p>
            <a:pPr algn="just"/>
            <a:endParaRPr lang="pl-PL" sz="1600" dirty="0">
              <a:solidFill>
                <a:srgbClr val="007AAF"/>
              </a:solidFill>
              <a:latin typeface="+mj-lt"/>
              <a:cs typeface="Calibri Light"/>
            </a:endParaRPr>
          </a:p>
          <a:p>
            <a:pPr algn="just"/>
            <a:r>
              <a:rPr lang="en-GB" sz="1600" b="1">
                <a:solidFill>
                  <a:srgbClr val="007AAF"/>
                </a:solidFill>
                <a:latin typeface="+mj-lt"/>
                <a:cs typeface="Calibri Light"/>
              </a:rPr>
              <a:t>Additional information: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7AAF"/>
                </a:solidFill>
                <a:latin typeface="+mj-lt"/>
                <a:cs typeface="Calibri Light"/>
              </a:rPr>
              <a:t>After completion of the construction works, the real property will be restored to its previous condition</a:t>
            </a: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669F6E6E-DB8A-49AF-BF74-31A244E6DBAF}"/>
              </a:ext>
            </a:extLst>
          </p:cNvPr>
          <p:cNvSpPr txBox="1">
            <a:spLocks/>
          </p:cNvSpPr>
          <p:nvPr/>
        </p:nvSpPr>
        <p:spPr>
          <a:xfrm>
            <a:off x="1372359" y="459554"/>
            <a:ext cx="7225756" cy="837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srgbClr val="005F8A"/>
                </a:solidFill>
              </a:rPr>
              <a:t>2B.2/2(a)</a:t>
            </a:r>
          </a:p>
        </p:txBody>
      </p:sp>
    </p:spTree>
    <p:extLst>
      <p:ext uri="{BB962C8B-B14F-4D97-AF65-F5344CB8AC3E}">
        <p14:creationId xmlns:p14="http://schemas.microsoft.com/office/powerpoint/2010/main" val="202103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ole tekstowe 50">
            <a:extLst>
              <a:ext uri="{FF2B5EF4-FFF2-40B4-BE49-F238E27FC236}">
                <a16:creationId xmlns:a16="http://schemas.microsoft.com/office/drawing/2014/main" id="{3CF5F9D2-4E4D-4D5D-8C64-326320F2595D}"/>
              </a:ext>
            </a:extLst>
          </p:cNvPr>
          <p:cNvSpPr txBox="1"/>
          <p:nvPr/>
        </p:nvSpPr>
        <p:spPr>
          <a:xfrm>
            <a:off x="-1237798" y="2660740"/>
            <a:ext cx="66994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C00000"/>
              </a:buClr>
              <a:buSzPct val="50000"/>
              <a:buFontTx/>
              <a:buNone/>
              <a:tabLst/>
              <a:defRPr/>
            </a:pPr>
            <a:endParaRPr kumimoji="0" lang="pl-PL" sz="4000" b="0" i="0" u="none" strike="noStrike" kern="1200" cap="none" spc="0" normalizeH="0" baseline="30000" noProof="0" dirty="0">
              <a:ln>
                <a:noFill/>
              </a:ln>
              <a:solidFill>
                <a:srgbClr val="007AA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C00000"/>
              </a:buClr>
              <a:buSzPct val="50000"/>
              <a:buFontTx/>
              <a:buNone/>
              <a:tabLst/>
              <a:defRPr/>
            </a:pPr>
            <a:r>
              <a:rPr lang="en-GB" sz="4000" baseline="30000" dirty="0">
                <a:solidFill>
                  <a:srgbClr val="007AAF"/>
                </a:solidFill>
                <a:latin typeface="Calibri Light" panose="020F0302020204030204"/>
                <a:ea typeface="+mn-ea"/>
                <a:cs typeface="+mn-cs"/>
              </a:rPr>
              <a:t>THANK YOU FOR ATTENTION</a:t>
            </a:r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871870" y="6113834"/>
            <a:ext cx="3168502" cy="5858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3">
            <a:extLst>
              <a:ext uri="{FF2B5EF4-FFF2-40B4-BE49-F238E27FC236}">
                <a16:creationId xmlns:a16="http://schemas.microsoft.com/office/drawing/2014/main" id="{B36E5717-A6EB-4832-8C97-56A44A4F0C92}"/>
              </a:ext>
            </a:extLst>
          </p:cNvPr>
          <p:cNvCxnSpPr/>
          <p:nvPr/>
        </p:nvCxnSpPr>
        <p:spPr>
          <a:xfrm flipH="1">
            <a:off x="3740597" y="6119692"/>
            <a:ext cx="299775" cy="0"/>
          </a:xfrm>
          <a:prstGeom prst="line">
            <a:avLst/>
          </a:prstGeom>
          <a:ln w="57150">
            <a:solidFill>
              <a:srgbClr val="A61A3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1" y="280958"/>
            <a:ext cx="443882" cy="443324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2730548" y="6148116"/>
            <a:ext cx="1426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cap="none" normalizeH="0" baseline="0" noProof="0">
                <a:ln>
                  <a:noFill/>
                </a:ln>
                <a:solidFill>
                  <a:srgbClr val="A61A32"/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19.12.</a:t>
            </a:r>
            <a:r>
              <a:rPr kumimoji="0" lang="en-GB" sz="800" b="1" i="0" u="none" strike="noStrike" cap="none" normalizeH="0" baseline="0" noProof="0">
                <a:ln>
                  <a:noFill/>
                </a:ln>
                <a:solidFill>
                  <a:srgbClr val="A61A32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24" y="0"/>
            <a:ext cx="4586287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A9780DF-DCF2-4A6C-BC04-C5B66EAE73E7}"/>
              </a:ext>
            </a:extLst>
          </p:cNvPr>
          <p:cNvSpPr txBox="1"/>
          <p:nvPr/>
        </p:nvSpPr>
        <p:spPr>
          <a:xfrm>
            <a:off x="795740" y="225621"/>
            <a:ext cx="1966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cap="none" normalizeH="0" baseline="0" noProof="0">
                <a:ln>
                  <a:noFill/>
                </a:ln>
                <a:solidFill>
                  <a:srgbClr val="A61A32"/>
                </a:solidFill>
                <a:uLnTx/>
                <a:uFillTx/>
                <a:latin typeface="Calibri Light" panose="020F0302020204030204"/>
                <a:ea typeface="+mn-ea"/>
                <a:cs typeface="+mn-cs"/>
              </a:rPr>
              <a:t>ODRA - VISTULA FLOOD MANAGEMENT PROJECT</a:t>
            </a:r>
          </a:p>
        </p:txBody>
      </p:sp>
      <p:cxnSp>
        <p:nvCxnSpPr>
          <p:cNvPr id="21" name="Łącznik prostoliniowy 18">
            <a:extLst>
              <a:ext uri="{FF2B5EF4-FFF2-40B4-BE49-F238E27FC236}">
                <a16:creationId xmlns:a16="http://schemas.microsoft.com/office/drawing/2014/main" id="{223F2E5D-AF87-4EF3-97C2-1C5174F0DE33}"/>
              </a:ext>
            </a:extLst>
          </p:cNvPr>
          <p:cNvCxnSpPr>
            <a:cxnSpLocks/>
          </p:cNvCxnSpPr>
          <p:nvPr/>
        </p:nvCxnSpPr>
        <p:spPr>
          <a:xfrm>
            <a:off x="2433099" y="575624"/>
            <a:ext cx="1607273" cy="0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27F50634-6711-4BA8-802F-9F5476EE21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80" y="393716"/>
            <a:ext cx="1630439" cy="38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6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44" y="4142931"/>
            <a:ext cx="896858" cy="89544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970"/>
            <a:ext cx="9144000" cy="686155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1D93B94-486E-4C08-9B1C-42A7C62222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180" y="2952085"/>
            <a:ext cx="896858" cy="89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5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933884F-5467-425B-996B-DF5AECE68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1" y="280958"/>
            <a:ext cx="443882" cy="443324"/>
          </a:xfrm>
          <a:prstGeom prst="rect">
            <a:avLst/>
          </a:prstGeom>
        </p:spPr>
      </p:pic>
      <p:cxnSp>
        <p:nvCxnSpPr>
          <p:cNvPr id="9" name="Łącznik prostoliniowy 13">
            <a:extLst>
              <a:ext uri="{FF2B5EF4-FFF2-40B4-BE49-F238E27FC236}">
                <a16:creationId xmlns:a16="http://schemas.microsoft.com/office/drawing/2014/main" id="{6015B2C9-79D0-48E0-B632-E72B919A0C0C}"/>
              </a:ext>
            </a:extLst>
          </p:cNvPr>
          <p:cNvCxnSpPr>
            <a:cxnSpLocks/>
          </p:cNvCxnSpPr>
          <p:nvPr/>
        </p:nvCxnSpPr>
        <p:spPr>
          <a:xfrm flipV="1">
            <a:off x="903035" y="6113443"/>
            <a:ext cx="7558898" cy="391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A31A06E-97CB-4C7A-B00C-BE39A37637C3}"/>
              </a:ext>
            </a:extLst>
          </p:cNvPr>
          <p:cNvCxnSpPr/>
          <p:nvPr/>
        </p:nvCxnSpPr>
        <p:spPr>
          <a:xfrm flipH="1">
            <a:off x="8162158" y="6113443"/>
            <a:ext cx="299775" cy="0"/>
          </a:xfrm>
          <a:prstGeom prst="line">
            <a:avLst/>
          </a:prstGeom>
          <a:ln w="57150">
            <a:solidFill>
              <a:srgbClr val="A61A3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8C3C9F6-006B-4B2D-A1CA-19B7E62DED87}"/>
              </a:ext>
            </a:extLst>
          </p:cNvPr>
          <p:cNvSpPr txBox="1"/>
          <p:nvPr/>
        </p:nvSpPr>
        <p:spPr>
          <a:xfrm>
            <a:off x="7087765" y="6183002"/>
            <a:ext cx="1510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GB" sz="800">
                <a:solidFill>
                  <a:srgbClr val="A61A32"/>
                </a:solidFill>
                <a:latin typeface="+mj-lt"/>
              </a:rPr>
              <a:t>19.12.2022</a:t>
            </a:r>
          </a:p>
        </p:txBody>
      </p:sp>
      <p:cxnSp>
        <p:nvCxnSpPr>
          <p:cNvPr id="26" name="Łącznik prostoliniowy 23">
            <a:extLst>
              <a:ext uri="{FF2B5EF4-FFF2-40B4-BE49-F238E27FC236}">
                <a16:creationId xmlns:a16="http://schemas.microsoft.com/office/drawing/2014/main" id="{44FCB956-D4C8-4910-BE83-4B10698E37AB}"/>
              </a:ext>
            </a:extLst>
          </p:cNvPr>
          <p:cNvCxnSpPr>
            <a:cxnSpLocks/>
          </p:cNvCxnSpPr>
          <p:nvPr/>
        </p:nvCxnSpPr>
        <p:spPr>
          <a:xfrm>
            <a:off x="2401294" y="462941"/>
            <a:ext cx="6196821" cy="0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D272B2F-F6F5-436C-93DF-1A0BC1DF5AFB}"/>
              </a:ext>
            </a:extLst>
          </p:cNvPr>
          <p:cNvSpPr txBox="1"/>
          <p:nvPr/>
        </p:nvSpPr>
        <p:spPr>
          <a:xfrm>
            <a:off x="795740" y="225621"/>
            <a:ext cx="1966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cap="none" normalizeH="0" baseline="0" noProof="0">
                <a:ln>
                  <a:noFill/>
                </a:ln>
                <a:solidFill>
                  <a:srgbClr val="A61A32"/>
                </a:solidFill>
                <a:uLnTx/>
                <a:uFillTx/>
                <a:latin typeface="+mj-lt"/>
                <a:ea typeface="+mn-ea"/>
                <a:cs typeface="+mn-cs"/>
              </a:rPr>
              <a:t>ODRA - VISTULA FLOOD MANAGEMENT PROJECT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D33051F-D951-4630-92F5-4B9C1FAAC244}"/>
              </a:ext>
            </a:extLst>
          </p:cNvPr>
          <p:cNvSpPr txBox="1"/>
          <p:nvPr/>
        </p:nvSpPr>
        <p:spPr>
          <a:xfrm>
            <a:off x="1923027" y="1545253"/>
            <a:ext cx="545658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000">
                <a:solidFill>
                  <a:srgbClr val="007AAF"/>
                </a:solidFill>
                <a:latin typeface="+mj-lt"/>
                <a:cs typeface="Calibri Light"/>
              </a:rPr>
              <a:t>ODRA - VISTULA FLOOD MANAGEMENT PROJECT</a:t>
            </a:r>
          </a:p>
          <a:p>
            <a:pPr marL="0" indent="0" algn="ctr">
              <a:buNone/>
            </a:pPr>
            <a:endParaRPr lang="pl-PL" sz="2000" dirty="0">
              <a:solidFill>
                <a:srgbClr val="007AAF"/>
              </a:solidFill>
              <a:latin typeface="+mj-lt"/>
              <a:cs typeface="Calibri Light"/>
            </a:endParaRPr>
          </a:p>
          <a:p>
            <a:pPr algn="ctr" eaLnBrk="0" hangingPunct="0">
              <a:spcBef>
                <a:spcPts val="0"/>
              </a:spcBef>
              <a:buNone/>
            </a:pPr>
            <a:r>
              <a:rPr lang="en-GB" sz="2800" b="1">
                <a:solidFill>
                  <a:srgbClr val="007AAF"/>
                </a:solidFill>
                <a:latin typeface="+mj-lt"/>
                <a:cs typeface="Calibri Light"/>
              </a:rPr>
              <a:t>Public consultations </a:t>
            </a:r>
          </a:p>
          <a:p>
            <a:pPr algn="ctr" eaLnBrk="0" hangingPunct="0">
              <a:spcBef>
                <a:spcPts val="0"/>
              </a:spcBef>
              <a:buNone/>
            </a:pPr>
            <a:r>
              <a:rPr lang="en-GB" sz="2800">
                <a:solidFill>
                  <a:srgbClr val="007AAF"/>
                </a:solidFill>
                <a:latin typeface="+mj-lt"/>
                <a:cs typeface="Calibri Light"/>
              </a:rPr>
              <a:t>for </a:t>
            </a:r>
            <a:br>
              <a:rPr lang="en-GB" sz="2000">
                <a:solidFill>
                  <a:srgbClr val="007AAF"/>
                </a:solidFill>
                <a:latin typeface="+mj-lt"/>
                <a:cs typeface="Calibri Light"/>
              </a:rPr>
            </a:br>
            <a:endParaRPr lang="en-GB" sz="2000">
              <a:solidFill>
                <a:srgbClr val="007AAF"/>
              </a:solidFill>
              <a:latin typeface="+mj-lt"/>
              <a:cs typeface="Calibri Light"/>
            </a:endParaRPr>
          </a:p>
          <a:p>
            <a:pPr algn="ctr" eaLnBrk="0" hangingPunct="0">
              <a:spcBef>
                <a:spcPts val="0"/>
              </a:spcBef>
              <a:buNone/>
            </a:pPr>
            <a:r>
              <a:rPr lang="en-GB" sz="2400">
                <a:solidFill>
                  <a:srgbClr val="007AAF"/>
                </a:solidFill>
                <a:latin typeface="+mj-lt"/>
                <a:cs typeface="Calibri Light"/>
              </a:rPr>
              <a:t>Land Acquisition Action Plan project</a:t>
            </a:r>
            <a:br>
              <a:rPr lang="en-GB" sz="2000">
                <a:solidFill>
                  <a:srgbClr val="007AAF"/>
                </a:solidFill>
                <a:latin typeface="+mj-lt"/>
                <a:cs typeface="Calibri Light"/>
              </a:rPr>
            </a:br>
            <a:endParaRPr lang="en-GB" sz="2000">
              <a:solidFill>
                <a:srgbClr val="007AAF"/>
              </a:solidFill>
              <a:latin typeface="+mj-lt"/>
              <a:cs typeface="Calibri Light"/>
            </a:endParaRPr>
          </a:p>
          <a:p>
            <a:pPr algn="ctr" eaLnBrk="0" hangingPunct="0">
              <a:spcBef>
                <a:spcPts val="0"/>
              </a:spcBef>
              <a:buNone/>
            </a:pPr>
            <a:r>
              <a:rPr lang="en-GB" sz="2000">
                <a:solidFill>
                  <a:srgbClr val="007AAF"/>
                </a:solidFill>
                <a:latin typeface="+mj-lt"/>
                <a:cs typeface="Calibri Light"/>
              </a:rPr>
              <a:t>for the Task 2B.2/2(a) </a:t>
            </a:r>
          </a:p>
          <a:p>
            <a:pPr algn="ctr" eaLnBrk="0" hangingPunct="0">
              <a:spcBef>
                <a:spcPts val="0"/>
              </a:spcBef>
              <a:buNone/>
            </a:pPr>
            <a:endParaRPr lang="pl-PL" sz="2000" dirty="0">
              <a:solidFill>
                <a:srgbClr val="007AAF"/>
              </a:solidFill>
              <a:latin typeface="+mj-lt"/>
              <a:cs typeface="Calibri Light"/>
            </a:endParaRPr>
          </a:p>
          <a:p>
            <a:pPr algn="ctr"/>
            <a:r>
              <a:rPr lang="en-GB" sz="2000" cap="all">
                <a:solidFill>
                  <a:srgbClr val="A61A32"/>
                </a:solidFill>
                <a:latin typeface="+mj-lt"/>
              </a:rPr>
              <a:t>Flood protection of the Bystrzyca Dusznicka river valley: Polanica-Zdrój, Szczytna - Kamienny Potok river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B6DA2034-E81B-420D-9924-6E5F70C84367}"/>
              </a:ext>
            </a:extLst>
          </p:cNvPr>
          <p:cNvSpPr txBox="1">
            <a:spLocks/>
          </p:cNvSpPr>
          <p:nvPr/>
        </p:nvSpPr>
        <p:spPr>
          <a:xfrm>
            <a:off x="1452880" y="636090"/>
            <a:ext cx="7225756" cy="837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cap="all" normalizeH="0" baseline="0" noProof="0">
                <a:ln>
                  <a:noFill/>
                </a:ln>
                <a:solidFill>
                  <a:srgbClr val="005F8A"/>
                </a:solidFill>
                <a:uLnTx/>
                <a:uFillTx/>
              </a:rPr>
              <a:t>LAAP draft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srgbClr val="005F8A"/>
                </a:solidFill>
              </a:rPr>
              <a:t>2B.2/2(A)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all" spc="0" normalizeH="0" baseline="0" noProof="0" dirty="0">
              <a:ln>
                <a:noFill/>
              </a:ln>
              <a:solidFill>
                <a:srgbClr val="005F8A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391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933884F-5467-425B-996B-DF5AECE68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1" y="280958"/>
            <a:ext cx="443882" cy="443324"/>
          </a:xfrm>
          <a:prstGeom prst="rect">
            <a:avLst/>
          </a:prstGeom>
        </p:spPr>
      </p:pic>
      <p:cxnSp>
        <p:nvCxnSpPr>
          <p:cNvPr id="9" name="Łącznik prostoliniowy 13">
            <a:extLst>
              <a:ext uri="{FF2B5EF4-FFF2-40B4-BE49-F238E27FC236}">
                <a16:creationId xmlns:a16="http://schemas.microsoft.com/office/drawing/2014/main" id="{6015B2C9-79D0-48E0-B632-E72B919A0C0C}"/>
              </a:ext>
            </a:extLst>
          </p:cNvPr>
          <p:cNvCxnSpPr>
            <a:cxnSpLocks/>
          </p:cNvCxnSpPr>
          <p:nvPr/>
        </p:nvCxnSpPr>
        <p:spPr>
          <a:xfrm flipV="1">
            <a:off x="903035" y="6113443"/>
            <a:ext cx="7558898" cy="391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A31A06E-97CB-4C7A-B00C-BE39A37637C3}"/>
              </a:ext>
            </a:extLst>
          </p:cNvPr>
          <p:cNvCxnSpPr/>
          <p:nvPr/>
        </p:nvCxnSpPr>
        <p:spPr>
          <a:xfrm flipH="1">
            <a:off x="8162158" y="6113443"/>
            <a:ext cx="299775" cy="0"/>
          </a:xfrm>
          <a:prstGeom prst="line">
            <a:avLst/>
          </a:prstGeom>
          <a:ln w="57150">
            <a:solidFill>
              <a:srgbClr val="A61A3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8C3C9F6-006B-4B2D-A1CA-19B7E62DED87}"/>
              </a:ext>
            </a:extLst>
          </p:cNvPr>
          <p:cNvSpPr txBox="1"/>
          <p:nvPr/>
        </p:nvSpPr>
        <p:spPr>
          <a:xfrm>
            <a:off x="7087765" y="6183002"/>
            <a:ext cx="1510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GB" sz="800">
                <a:solidFill>
                  <a:srgbClr val="A61A32"/>
                </a:solidFill>
                <a:latin typeface="+mj-lt"/>
              </a:rPr>
              <a:t>19.12.2022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74ABA38-C90C-4DF9-B118-F98D059A69E7}"/>
              </a:ext>
            </a:extLst>
          </p:cNvPr>
          <p:cNvSpPr txBox="1"/>
          <p:nvPr/>
        </p:nvSpPr>
        <p:spPr>
          <a:xfrm>
            <a:off x="795740" y="1640587"/>
            <a:ext cx="7558898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sz="2800">
                <a:solidFill>
                  <a:srgbClr val="007AAF"/>
                </a:solidFill>
                <a:latin typeface="+mj-lt"/>
                <a:cs typeface="Calibri Light"/>
              </a:rPr>
              <a:t>Introduction:</a:t>
            </a:r>
          </a:p>
          <a:p>
            <a:pPr algn="just"/>
            <a:endParaRPr lang="pl-PL" sz="2000" dirty="0">
              <a:solidFill>
                <a:srgbClr val="007AAF"/>
              </a:solidFill>
              <a:latin typeface="+mj-lt"/>
              <a:cs typeface="Calibri Ligh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7AAF"/>
                </a:solidFill>
                <a:latin typeface="+mj-lt"/>
                <a:cs typeface="Calibri Light"/>
              </a:rPr>
              <a:t>mainly renovation and reconstruction works have been planned to improve the technical condition of the existing regulatory structures of the riverbed and to consolidate the course of the riverbed,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7AAF"/>
                </a:solidFill>
                <a:latin typeface="+mj-lt"/>
                <a:cs typeface="Calibri Light"/>
              </a:rPr>
              <a:t>small parts of the plots will be seized, mostly neighbouring the river,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7AAF"/>
                </a:solidFill>
                <a:latin typeface="+mj-lt"/>
                <a:cs typeface="Calibri Light"/>
              </a:rPr>
              <a:t>the number of plots to be seized is great, owing to the linear nature of the investment,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7AAF"/>
                </a:solidFill>
                <a:latin typeface="+mj-lt"/>
                <a:cs typeface="Calibri Light"/>
              </a:rPr>
              <a:t>seizures of the real properties will not necessitate physical or economic resettlements.</a:t>
            </a:r>
          </a:p>
          <a:p>
            <a:pPr algn="just"/>
            <a:r>
              <a:rPr lang="en-GB" sz="2000">
                <a:solidFill>
                  <a:srgbClr val="007AAF"/>
                </a:solidFill>
                <a:latin typeface="+mj-lt"/>
                <a:cs typeface="Calibri Light"/>
              </a:rPr>
              <a:t> </a:t>
            </a:r>
            <a:br>
              <a:rPr lang="en-GB" sz="2000">
                <a:solidFill>
                  <a:srgbClr val="007AAF"/>
                </a:solidFill>
                <a:latin typeface="+mj-lt"/>
                <a:cs typeface="Calibri Light"/>
              </a:rPr>
            </a:br>
            <a:endParaRPr lang="en-GB" sz="2000">
              <a:solidFill>
                <a:srgbClr val="007AAF"/>
              </a:solidFill>
              <a:latin typeface="+mj-lt"/>
              <a:cs typeface="Calibri Light"/>
            </a:endParaRPr>
          </a:p>
          <a:p>
            <a:r>
              <a:rPr lang="en-GB" sz="18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cxnSp>
        <p:nvCxnSpPr>
          <p:cNvPr id="26" name="Łącznik prostoliniowy 23">
            <a:extLst>
              <a:ext uri="{FF2B5EF4-FFF2-40B4-BE49-F238E27FC236}">
                <a16:creationId xmlns:a16="http://schemas.microsoft.com/office/drawing/2014/main" id="{44FCB956-D4C8-4910-BE83-4B10698E37AB}"/>
              </a:ext>
            </a:extLst>
          </p:cNvPr>
          <p:cNvCxnSpPr>
            <a:cxnSpLocks/>
          </p:cNvCxnSpPr>
          <p:nvPr/>
        </p:nvCxnSpPr>
        <p:spPr>
          <a:xfrm>
            <a:off x="2401294" y="462941"/>
            <a:ext cx="6196821" cy="0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D272B2F-F6F5-436C-93DF-1A0BC1DF5AFB}"/>
              </a:ext>
            </a:extLst>
          </p:cNvPr>
          <p:cNvSpPr txBox="1"/>
          <p:nvPr/>
        </p:nvSpPr>
        <p:spPr>
          <a:xfrm>
            <a:off x="795740" y="225621"/>
            <a:ext cx="1966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cap="none" normalizeH="0" baseline="0" noProof="0">
                <a:ln>
                  <a:noFill/>
                </a:ln>
                <a:solidFill>
                  <a:srgbClr val="A61A32"/>
                </a:solidFill>
                <a:uLnTx/>
                <a:uFillTx/>
                <a:latin typeface="+mj-lt"/>
                <a:ea typeface="+mn-ea"/>
                <a:cs typeface="+mn-cs"/>
              </a:rPr>
              <a:t>ODRA - VISTULA FLOOD MANAGEMENT PROJECT</a:t>
            </a:r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49FF2ED0-E25D-402D-BACE-8F50D0328E86}"/>
              </a:ext>
            </a:extLst>
          </p:cNvPr>
          <p:cNvSpPr txBox="1">
            <a:spLocks/>
          </p:cNvSpPr>
          <p:nvPr/>
        </p:nvSpPr>
        <p:spPr>
          <a:xfrm>
            <a:off x="1372359" y="459554"/>
            <a:ext cx="7225756" cy="837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cap="all" normalizeH="0" baseline="0" noProof="0">
                <a:ln>
                  <a:noFill/>
                </a:ln>
                <a:solidFill>
                  <a:srgbClr val="005F8A"/>
                </a:solidFill>
                <a:uLnTx/>
                <a:uFillTx/>
              </a:rPr>
              <a:t>LAAP draft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srgbClr val="005F8A"/>
                </a:solidFill>
              </a:rPr>
              <a:t>2B.2/2(a)</a:t>
            </a:r>
          </a:p>
        </p:txBody>
      </p:sp>
    </p:spTree>
    <p:extLst>
      <p:ext uri="{BB962C8B-B14F-4D97-AF65-F5344CB8AC3E}">
        <p14:creationId xmlns:p14="http://schemas.microsoft.com/office/powerpoint/2010/main" val="29399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933884F-5467-425B-996B-DF5AECE68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1" y="280958"/>
            <a:ext cx="443882" cy="443324"/>
          </a:xfrm>
          <a:prstGeom prst="rect">
            <a:avLst/>
          </a:prstGeom>
        </p:spPr>
      </p:pic>
      <p:cxnSp>
        <p:nvCxnSpPr>
          <p:cNvPr id="9" name="Łącznik prostoliniowy 13">
            <a:extLst>
              <a:ext uri="{FF2B5EF4-FFF2-40B4-BE49-F238E27FC236}">
                <a16:creationId xmlns:a16="http://schemas.microsoft.com/office/drawing/2014/main" id="{6015B2C9-79D0-48E0-B632-E72B919A0C0C}"/>
              </a:ext>
            </a:extLst>
          </p:cNvPr>
          <p:cNvCxnSpPr>
            <a:cxnSpLocks/>
          </p:cNvCxnSpPr>
          <p:nvPr/>
        </p:nvCxnSpPr>
        <p:spPr>
          <a:xfrm flipV="1">
            <a:off x="903035" y="6113443"/>
            <a:ext cx="7558898" cy="391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A31A06E-97CB-4C7A-B00C-BE39A37637C3}"/>
              </a:ext>
            </a:extLst>
          </p:cNvPr>
          <p:cNvCxnSpPr/>
          <p:nvPr/>
        </p:nvCxnSpPr>
        <p:spPr>
          <a:xfrm flipH="1">
            <a:off x="8162158" y="6113443"/>
            <a:ext cx="299775" cy="0"/>
          </a:xfrm>
          <a:prstGeom prst="line">
            <a:avLst/>
          </a:prstGeom>
          <a:ln w="57150">
            <a:solidFill>
              <a:srgbClr val="A61A3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8C3C9F6-006B-4B2D-A1CA-19B7E62DED87}"/>
              </a:ext>
            </a:extLst>
          </p:cNvPr>
          <p:cNvSpPr txBox="1"/>
          <p:nvPr/>
        </p:nvSpPr>
        <p:spPr>
          <a:xfrm>
            <a:off x="7087765" y="6183002"/>
            <a:ext cx="1510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GB" sz="800">
                <a:solidFill>
                  <a:srgbClr val="A61A32"/>
                </a:solidFill>
                <a:latin typeface="+mj-lt"/>
              </a:rPr>
              <a:t>19.12.2022</a:t>
            </a:r>
          </a:p>
        </p:txBody>
      </p:sp>
      <p:cxnSp>
        <p:nvCxnSpPr>
          <p:cNvPr id="26" name="Łącznik prostoliniowy 23">
            <a:extLst>
              <a:ext uri="{FF2B5EF4-FFF2-40B4-BE49-F238E27FC236}">
                <a16:creationId xmlns:a16="http://schemas.microsoft.com/office/drawing/2014/main" id="{44FCB956-D4C8-4910-BE83-4B10698E37AB}"/>
              </a:ext>
            </a:extLst>
          </p:cNvPr>
          <p:cNvCxnSpPr>
            <a:cxnSpLocks/>
          </p:cNvCxnSpPr>
          <p:nvPr/>
        </p:nvCxnSpPr>
        <p:spPr>
          <a:xfrm>
            <a:off x="2401294" y="462941"/>
            <a:ext cx="6196821" cy="0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D272B2F-F6F5-436C-93DF-1A0BC1DF5AFB}"/>
              </a:ext>
            </a:extLst>
          </p:cNvPr>
          <p:cNvSpPr txBox="1"/>
          <p:nvPr/>
        </p:nvSpPr>
        <p:spPr>
          <a:xfrm>
            <a:off x="795740" y="225621"/>
            <a:ext cx="1966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cap="none" normalizeH="0" baseline="0" noProof="0">
                <a:ln>
                  <a:noFill/>
                </a:ln>
                <a:solidFill>
                  <a:srgbClr val="A61A32"/>
                </a:solidFill>
                <a:uLnTx/>
                <a:uFillTx/>
                <a:latin typeface="+mj-lt"/>
                <a:ea typeface="+mn-ea"/>
                <a:cs typeface="+mn-cs"/>
              </a:rPr>
              <a:t>ODRA - VISTULA FLOOD MANAGEMENT PROJECT</a:t>
            </a:r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49FF2ED0-E25D-402D-BACE-8F50D0328E86}"/>
              </a:ext>
            </a:extLst>
          </p:cNvPr>
          <p:cNvSpPr txBox="1">
            <a:spLocks/>
          </p:cNvSpPr>
          <p:nvPr/>
        </p:nvSpPr>
        <p:spPr>
          <a:xfrm>
            <a:off x="1156127" y="1013552"/>
            <a:ext cx="4831196" cy="837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srgbClr val="005F8A"/>
                </a:solidFill>
              </a:rPr>
              <a:t>Land Acquisition Action </a:t>
            </a:r>
            <a:r>
              <a:rPr kumimoji="0" lang="en-GB" sz="2000" b="1" i="0" u="none" strike="noStrike" cap="all" normalizeH="0" baseline="0" noProof="0">
                <a:ln>
                  <a:noFill/>
                </a:ln>
                <a:solidFill>
                  <a:srgbClr val="005F8A"/>
                </a:solidFill>
                <a:uLnTx/>
                <a:uFillTx/>
              </a:rPr>
              <a:t>Plan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7725CA-28BC-4783-AF6A-006E29139739}"/>
              </a:ext>
            </a:extLst>
          </p:cNvPr>
          <p:cNvSpPr txBox="1"/>
          <p:nvPr/>
        </p:nvSpPr>
        <p:spPr>
          <a:xfrm>
            <a:off x="950677" y="1766309"/>
            <a:ext cx="748009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7AAF"/>
                </a:solidFill>
                <a:latin typeface="+mj-lt"/>
                <a:cs typeface="Calibri Light"/>
              </a:rPr>
              <a:t>The document required by the World Bank</a:t>
            </a:r>
          </a:p>
          <a:p>
            <a:endParaRPr lang="pl-PL" sz="2000" dirty="0">
              <a:solidFill>
                <a:srgbClr val="007AAF"/>
              </a:solidFill>
              <a:latin typeface="+mj-l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7AAF"/>
                </a:solidFill>
                <a:latin typeface="+mj-lt"/>
                <a:cs typeface="Calibri Light"/>
              </a:rPr>
              <a:t>It conforms to the Polish regulations.</a:t>
            </a:r>
          </a:p>
          <a:p>
            <a:endParaRPr lang="pl-PL" sz="2000" dirty="0">
              <a:solidFill>
                <a:srgbClr val="007AAF"/>
              </a:solidFill>
              <a:latin typeface="+mj-l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7AAF"/>
                </a:solidFill>
                <a:latin typeface="+mj-lt"/>
                <a:cs typeface="Calibri Light"/>
              </a:rPr>
              <a:t>It contains the procedures and requirements concerning seizure of real properties for the purpose of constructing flood protecting structures and granting compensations.</a:t>
            </a:r>
          </a:p>
          <a:p>
            <a:endParaRPr lang="pl-PL" sz="2000" dirty="0">
              <a:solidFill>
                <a:srgbClr val="007AAF"/>
              </a:solidFill>
              <a:latin typeface="+mj-l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7AAF"/>
                </a:solidFill>
                <a:latin typeface="+mj-lt"/>
                <a:cs typeface="Calibri Light"/>
              </a:rPr>
              <a:t>It shows the category of the individuals entitled to compensations for the seized real properties.</a:t>
            </a:r>
          </a:p>
          <a:p>
            <a:endParaRPr lang="pl-PL" sz="2000" dirty="0">
              <a:solidFill>
                <a:srgbClr val="007AAF"/>
              </a:solidFill>
              <a:latin typeface="+mj-l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7AAF"/>
                </a:solidFill>
                <a:latin typeface="+mj-lt"/>
                <a:cs typeface="Calibri Light"/>
              </a:rPr>
              <a:t>The document draft is subject to public consultations.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149F5D47-382F-4EE5-B145-6FF01C41FF40}"/>
              </a:ext>
            </a:extLst>
          </p:cNvPr>
          <p:cNvSpPr txBox="1">
            <a:spLocks/>
          </p:cNvSpPr>
          <p:nvPr/>
        </p:nvSpPr>
        <p:spPr>
          <a:xfrm>
            <a:off x="1372359" y="459554"/>
            <a:ext cx="7225756" cy="837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srgbClr val="005F8A"/>
                </a:solidFill>
              </a:rPr>
              <a:t>2B.2/2(a)</a:t>
            </a:r>
          </a:p>
        </p:txBody>
      </p:sp>
    </p:spTree>
    <p:extLst>
      <p:ext uri="{BB962C8B-B14F-4D97-AF65-F5344CB8AC3E}">
        <p14:creationId xmlns:p14="http://schemas.microsoft.com/office/powerpoint/2010/main" val="154070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933884F-5467-425B-996B-DF5AECE68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1" y="280958"/>
            <a:ext cx="443882" cy="443324"/>
          </a:xfrm>
          <a:prstGeom prst="rect">
            <a:avLst/>
          </a:prstGeom>
        </p:spPr>
      </p:pic>
      <p:cxnSp>
        <p:nvCxnSpPr>
          <p:cNvPr id="9" name="Łącznik prostoliniowy 13">
            <a:extLst>
              <a:ext uri="{FF2B5EF4-FFF2-40B4-BE49-F238E27FC236}">
                <a16:creationId xmlns:a16="http://schemas.microsoft.com/office/drawing/2014/main" id="{6015B2C9-79D0-48E0-B632-E72B919A0C0C}"/>
              </a:ext>
            </a:extLst>
          </p:cNvPr>
          <p:cNvCxnSpPr>
            <a:cxnSpLocks/>
          </p:cNvCxnSpPr>
          <p:nvPr/>
        </p:nvCxnSpPr>
        <p:spPr>
          <a:xfrm flipV="1">
            <a:off x="903035" y="6113443"/>
            <a:ext cx="7558898" cy="391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A31A06E-97CB-4C7A-B00C-BE39A37637C3}"/>
              </a:ext>
            </a:extLst>
          </p:cNvPr>
          <p:cNvCxnSpPr/>
          <p:nvPr/>
        </p:nvCxnSpPr>
        <p:spPr>
          <a:xfrm flipH="1">
            <a:off x="8162158" y="6113443"/>
            <a:ext cx="299775" cy="0"/>
          </a:xfrm>
          <a:prstGeom prst="line">
            <a:avLst/>
          </a:prstGeom>
          <a:ln w="57150">
            <a:solidFill>
              <a:srgbClr val="A61A3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8C3C9F6-006B-4B2D-A1CA-19B7E62DED87}"/>
              </a:ext>
            </a:extLst>
          </p:cNvPr>
          <p:cNvSpPr txBox="1"/>
          <p:nvPr/>
        </p:nvSpPr>
        <p:spPr>
          <a:xfrm>
            <a:off x="7087765" y="6183002"/>
            <a:ext cx="1510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GB" sz="800">
                <a:solidFill>
                  <a:srgbClr val="A61A32"/>
                </a:solidFill>
                <a:latin typeface="+mj-lt"/>
              </a:rPr>
              <a:t>19.12.2022</a:t>
            </a: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1E6AAF2A-F20A-4416-B4F0-077C479F508E}"/>
              </a:ext>
            </a:extLst>
          </p:cNvPr>
          <p:cNvSpPr txBox="1">
            <a:spLocks/>
          </p:cNvSpPr>
          <p:nvPr/>
        </p:nvSpPr>
        <p:spPr>
          <a:xfrm>
            <a:off x="950677" y="1097885"/>
            <a:ext cx="7225756" cy="837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srgbClr val="005F8A"/>
                </a:solidFill>
                <a:ea typeface="+mn-ea"/>
                <a:cs typeface="+mn-cs"/>
              </a:rPr>
              <a:t>WHO WILL BE ENTITLED TO COMPENSATIONS?</a:t>
            </a:r>
          </a:p>
        </p:txBody>
      </p:sp>
      <p:cxnSp>
        <p:nvCxnSpPr>
          <p:cNvPr id="26" name="Łącznik prostoliniowy 23">
            <a:extLst>
              <a:ext uri="{FF2B5EF4-FFF2-40B4-BE49-F238E27FC236}">
                <a16:creationId xmlns:a16="http://schemas.microsoft.com/office/drawing/2014/main" id="{44FCB956-D4C8-4910-BE83-4B10698E37AB}"/>
              </a:ext>
            </a:extLst>
          </p:cNvPr>
          <p:cNvCxnSpPr>
            <a:cxnSpLocks/>
          </p:cNvCxnSpPr>
          <p:nvPr/>
        </p:nvCxnSpPr>
        <p:spPr>
          <a:xfrm>
            <a:off x="2401294" y="462941"/>
            <a:ext cx="6196821" cy="0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D272B2F-F6F5-436C-93DF-1A0BC1DF5AFB}"/>
              </a:ext>
            </a:extLst>
          </p:cNvPr>
          <p:cNvSpPr txBox="1"/>
          <p:nvPr/>
        </p:nvSpPr>
        <p:spPr>
          <a:xfrm>
            <a:off x="795740" y="225621"/>
            <a:ext cx="1966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cap="none" normalizeH="0" baseline="0" noProof="0">
                <a:ln>
                  <a:noFill/>
                </a:ln>
                <a:solidFill>
                  <a:srgbClr val="A61A32"/>
                </a:solidFill>
                <a:uLnTx/>
                <a:uFillTx/>
                <a:latin typeface="+mj-lt"/>
                <a:ea typeface="+mn-ea"/>
                <a:cs typeface="+mn-cs"/>
              </a:rPr>
              <a:t>ODRA - VISTULA FLOOD MANAGEMENT PROJECT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6C7403D9-EBEC-4998-9B9E-34FF870D4600}"/>
              </a:ext>
            </a:extLst>
          </p:cNvPr>
          <p:cNvSpPr txBox="1">
            <a:spLocks/>
          </p:cNvSpPr>
          <p:nvPr/>
        </p:nvSpPr>
        <p:spPr>
          <a:xfrm>
            <a:off x="741786" y="5596336"/>
            <a:ext cx="3098694" cy="48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9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FBD5747-0A07-4F43-8EA4-B3C8879F02B6}"/>
              </a:ext>
            </a:extLst>
          </p:cNvPr>
          <p:cNvSpPr txBox="1"/>
          <p:nvPr/>
        </p:nvSpPr>
        <p:spPr>
          <a:xfrm>
            <a:off x="950677" y="2383728"/>
            <a:ext cx="74800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7AAF"/>
                </a:solidFill>
                <a:latin typeface="+mj-lt"/>
                <a:ea typeface="Times New Roman" panose="02020603050405020304" pitchFamily="18" charset="0"/>
              </a:rPr>
              <a:t>The owners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07AAF"/>
              </a:solidFill>
              <a:latin typeface="+mj-lt"/>
              <a:ea typeface="Times New Roman" panose="02020603050405020304" pitchFamily="18" charset="0"/>
            </a:endParaRPr>
          </a:p>
          <a:p>
            <a:endParaRPr lang="pl-PL" sz="2000" dirty="0">
              <a:solidFill>
                <a:srgbClr val="007AAF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7AAF"/>
                </a:solidFill>
                <a:latin typeface="+mj-lt"/>
                <a:ea typeface="Times New Roman" panose="02020603050405020304" pitchFamily="18" charset="0"/>
              </a:rPr>
              <a:t>Perpetual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007AAF"/>
              </a:solidFill>
              <a:latin typeface="+mj-lt"/>
              <a:ea typeface="Times New Roman" panose="02020603050405020304" pitchFamily="18" charset="0"/>
            </a:endParaRPr>
          </a:p>
          <a:p>
            <a:endParaRPr lang="pl-PL" sz="2000" dirty="0">
              <a:solidFill>
                <a:srgbClr val="007AAF"/>
              </a:solidFill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7AAF"/>
                </a:solidFill>
                <a:latin typeface="+mj-lt"/>
                <a:ea typeface="Times New Roman" panose="02020603050405020304" pitchFamily="18" charset="0"/>
              </a:rPr>
              <a:t>Tenants, lessees, users</a:t>
            </a:r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E2760476-8C9E-482F-8CAD-C06723BB7CE3}"/>
              </a:ext>
            </a:extLst>
          </p:cNvPr>
          <p:cNvSpPr txBox="1">
            <a:spLocks/>
          </p:cNvSpPr>
          <p:nvPr/>
        </p:nvSpPr>
        <p:spPr>
          <a:xfrm>
            <a:off x="1372359" y="459554"/>
            <a:ext cx="7225756" cy="837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srgbClr val="005F8A"/>
                </a:solidFill>
              </a:rPr>
              <a:t>2B.2/2(a)</a:t>
            </a:r>
          </a:p>
        </p:txBody>
      </p:sp>
    </p:spTree>
    <p:extLst>
      <p:ext uri="{BB962C8B-B14F-4D97-AF65-F5344CB8AC3E}">
        <p14:creationId xmlns:p14="http://schemas.microsoft.com/office/powerpoint/2010/main" val="178095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933884F-5467-425B-996B-DF5AECE68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1" y="280958"/>
            <a:ext cx="443882" cy="443324"/>
          </a:xfrm>
          <a:prstGeom prst="rect">
            <a:avLst/>
          </a:prstGeom>
        </p:spPr>
      </p:pic>
      <p:cxnSp>
        <p:nvCxnSpPr>
          <p:cNvPr id="9" name="Łącznik prostoliniowy 13">
            <a:extLst>
              <a:ext uri="{FF2B5EF4-FFF2-40B4-BE49-F238E27FC236}">
                <a16:creationId xmlns:a16="http://schemas.microsoft.com/office/drawing/2014/main" id="{6015B2C9-79D0-48E0-B632-E72B919A0C0C}"/>
              </a:ext>
            </a:extLst>
          </p:cNvPr>
          <p:cNvCxnSpPr>
            <a:cxnSpLocks/>
          </p:cNvCxnSpPr>
          <p:nvPr/>
        </p:nvCxnSpPr>
        <p:spPr>
          <a:xfrm flipV="1">
            <a:off x="903035" y="6113443"/>
            <a:ext cx="7558898" cy="391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A31A06E-97CB-4C7A-B00C-BE39A37637C3}"/>
              </a:ext>
            </a:extLst>
          </p:cNvPr>
          <p:cNvCxnSpPr/>
          <p:nvPr/>
        </p:nvCxnSpPr>
        <p:spPr>
          <a:xfrm flipH="1">
            <a:off x="8162158" y="6113443"/>
            <a:ext cx="299775" cy="0"/>
          </a:xfrm>
          <a:prstGeom prst="line">
            <a:avLst/>
          </a:prstGeom>
          <a:ln w="57150">
            <a:solidFill>
              <a:srgbClr val="A61A3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8C3C9F6-006B-4B2D-A1CA-19B7E62DED87}"/>
              </a:ext>
            </a:extLst>
          </p:cNvPr>
          <p:cNvSpPr txBox="1"/>
          <p:nvPr/>
        </p:nvSpPr>
        <p:spPr>
          <a:xfrm>
            <a:off x="7087765" y="6183002"/>
            <a:ext cx="1510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GB" sz="800">
                <a:solidFill>
                  <a:srgbClr val="A61A32"/>
                </a:solidFill>
                <a:latin typeface="+mj-lt"/>
              </a:rPr>
              <a:t>19.12.2022</a:t>
            </a: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1E6AAF2A-F20A-4416-B4F0-077C479F508E}"/>
              </a:ext>
            </a:extLst>
          </p:cNvPr>
          <p:cNvSpPr txBox="1">
            <a:spLocks/>
          </p:cNvSpPr>
          <p:nvPr/>
        </p:nvSpPr>
        <p:spPr>
          <a:xfrm>
            <a:off x="959122" y="807200"/>
            <a:ext cx="7225756" cy="837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srgbClr val="005F8A"/>
                </a:solidFill>
                <a:ea typeface="+mn-ea"/>
                <a:cs typeface="+mn-cs"/>
              </a:rPr>
              <a:t>COMPENSATION FOR LOSS OF A REAL PROPERTY - FURTHER STAGES</a:t>
            </a:r>
          </a:p>
        </p:txBody>
      </p:sp>
      <p:cxnSp>
        <p:nvCxnSpPr>
          <p:cNvPr id="26" name="Łącznik prostoliniowy 23">
            <a:extLst>
              <a:ext uri="{FF2B5EF4-FFF2-40B4-BE49-F238E27FC236}">
                <a16:creationId xmlns:a16="http://schemas.microsoft.com/office/drawing/2014/main" id="{44FCB956-D4C8-4910-BE83-4B10698E37AB}"/>
              </a:ext>
            </a:extLst>
          </p:cNvPr>
          <p:cNvCxnSpPr>
            <a:cxnSpLocks/>
          </p:cNvCxnSpPr>
          <p:nvPr/>
        </p:nvCxnSpPr>
        <p:spPr>
          <a:xfrm>
            <a:off x="2401294" y="462941"/>
            <a:ext cx="6196821" cy="0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D272B2F-F6F5-436C-93DF-1A0BC1DF5AFB}"/>
              </a:ext>
            </a:extLst>
          </p:cNvPr>
          <p:cNvSpPr txBox="1"/>
          <p:nvPr/>
        </p:nvSpPr>
        <p:spPr>
          <a:xfrm>
            <a:off x="795740" y="225621"/>
            <a:ext cx="1966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cap="none" normalizeH="0" baseline="0" noProof="0">
                <a:ln>
                  <a:noFill/>
                </a:ln>
                <a:solidFill>
                  <a:srgbClr val="A61A32"/>
                </a:solidFill>
                <a:uLnTx/>
                <a:uFillTx/>
                <a:latin typeface="+mj-lt"/>
                <a:ea typeface="+mn-ea"/>
                <a:cs typeface="+mn-cs"/>
              </a:rPr>
              <a:t>ODRA - VISTULA FLOOD MANAGEMENT PROJECT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6C7403D9-EBEC-4998-9B9E-34FF870D4600}"/>
              </a:ext>
            </a:extLst>
          </p:cNvPr>
          <p:cNvSpPr txBox="1">
            <a:spLocks/>
          </p:cNvSpPr>
          <p:nvPr/>
        </p:nvSpPr>
        <p:spPr>
          <a:xfrm>
            <a:off x="741786" y="5596336"/>
            <a:ext cx="3098694" cy="48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9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C8F6084A-C06E-463D-9FD2-B566D3273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3268474"/>
              </p:ext>
            </p:extLst>
          </p:nvPr>
        </p:nvGraphicFramePr>
        <p:xfrm>
          <a:off x="1530626" y="1828408"/>
          <a:ext cx="6082748" cy="393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pole tekstowe 18">
            <a:extLst>
              <a:ext uri="{FF2B5EF4-FFF2-40B4-BE49-F238E27FC236}">
                <a16:creationId xmlns:a16="http://schemas.microsoft.com/office/drawing/2014/main" id="{BEF4587D-A372-47D0-95E0-7CAB841963CB}"/>
              </a:ext>
            </a:extLst>
          </p:cNvPr>
          <p:cNvSpPr txBox="1"/>
          <p:nvPr/>
        </p:nvSpPr>
        <p:spPr>
          <a:xfrm>
            <a:off x="1063487" y="5857869"/>
            <a:ext cx="5893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>
                <a:solidFill>
                  <a:srgbClr val="007AA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 If compensation determined by the Province Governor is higher from the effected advance payment </a:t>
            </a:r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BB05D114-831B-4AC5-81B2-1DA706DB0F7C}"/>
              </a:ext>
            </a:extLst>
          </p:cNvPr>
          <p:cNvSpPr txBox="1">
            <a:spLocks/>
          </p:cNvSpPr>
          <p:nvPr/>
        </p:nvSpPr>
        <p:spPr>
          <a:xfrm>
            <a:off x="1372359" y="459554"/>
            <a:ext cx="7225756" cy="837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r">
              <a:defRPr/>
            </a:pPr>
            <a:r>
              <a:rPr lang="en-GB" sz="2000" b="1">
                <a:solidFill>
                  <a:srgbClr val="005F8A"/>
                </a:solidFill>
              </a:rPr>
              <a:t>2B.2/2(a)</a:t>
            </a:r>
          </a:p>
        </p:txBody>
      </p:sp>
    </p:spTree>
    <p:extLst>
      <p:ext uri="{BB962C8B-B14F-4D97-AF65-F5344CB8AC3E}">
        <p14:creationId xmlns:p14="http://schemas.microsoft.com/office/powerpoint/2010/main" val="322828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32" y="339583"/>
            <a:ext cx="1701210" cy="38590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1" y="280958"/>
            <a:ext cx="443882" cy="443324"/>
          </a:xfrm>
          <a:prstGeom prst="rect">
            <a:avLst/>
          </a:prstGeom>
        </p:spPr>
      </p:pic>
      <p:cxnSp>
        <p:nvCxnSpPr>
          <p:cNvPr id="15" name="Łącznik prostoliniowy 14"/>
          <p:cNvCxnSpPr>
            <a:cxnSpLocks/>
          </p:cNvCxnSpPr>
          <p:nvPr/>
        </p:nvCxnSpPr>
        <p:spPr>
          <a:xfrm>
            <a:off x="645853" y="6120923"/>
            <a:ext cx="6040599" cy="10759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3">
            <a:extLst>
              <a:ext uri="{FF2B5EF4-FFF2-40B4-BE49-F238E27FC236}">
                <a16:creationId xmlns:a16="http://schemas.microsoft.com/office/drawing/2014/main" id="{B36E5717-A6EB-4832-8C97-56A44A4F0C92}"/>
              </a:ext>
            </a:extLst>
          </p:cNvPr>
          <p:cNvCxnSpPr/>
          <p:nvPr/>
        </p:nvCxnSpPr>
        <p:spPr>
          <a:xfrm flipH="1">
            <a:off x="6391649" y="6120922"/>
            <a:ext cx="299775" cy="0"/>
          </a:xfrm>
          <a:prstGeom prst="line">
            <a:avLst/>
          </a:prstGeom>
          <a:ln w="57150">
            <a:solidFill>
              <a:srgbClr val="A61A3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5289532" y="6183002"/>
            <a:ext cx="1510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GB" sz="800">
                <a:solidFill>
                  <a:srgbClr val="A61A32"/>
                </a:solidFill>
                <a:latin typeface="+mj-lt"/>
              </a:rPr>
              <a:t>19.12.2022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5977" y="-7088"/>
            <a:ext cx="2305110" cy="672686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E77F286-3747-4010-A1B8-12AE5FC010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32" y="280958"/>
            <a:ext cx="1630439" cy="385903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09C8B47-96AA-435B-B8C2-74B9674E5153}"/>
              </a:ext>
            </a:extLst>
          </p:cNvPr>
          <p:cNvSpPr txBox="1"/>
          <p:nvPr/>
        </p:nvSpPr>
        <p:spPr>
          <a:xfrm>
            <a:off x="795740" y="225621"/>
            <a:ext cx="18342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cap="none" normalizeH="0" baseline="0" noProof="0">
                <a:ln>
                  <a:noFill/>
                </a:ln>
                <a:solidFill>
                  <a:srgbClr val="A61A32"/>
                </a:solidFill>
                <a:uLnTx/>
                <a:uFillTx/>
                <a:latin typeface="+mj-lt"/>
                <a:ea typeface="+mn-ea"/>
                <a:cs typeface="+mn-cs"/>
              </a:rPr>
              <a:t>ODRA - VISTULA FLOOD MANAGEMENT PROJECT</a:t>
            </a:r>
          </a:p>
        </p:txBody>
      </p:sp>
      <p:cxnSp>
        <p:nvCxnSpPr>
          <p:cNvPr id="17" name="Łącznik prostoliniowy 23">
            <a:extLst>
              <a:ext uri="{FF2B5EF4-FFF2-40B4-BE49-F238E27FC236}">
                <a16:creationId xmlns:a16="http://schemas.microsoft.com/office/drawing/2014/main" id="{57B7B346-D0FF-47C4-9EB0-DC00988421DE}"/>
              </a:ext>
            </a:extLst>
          </p:cNvPr>
          <p:cNvCxnSpPr>
            <a:cxnSpLocks/>
          </p:cNvCxnSpPr>
          <p:nvPr/>
        </p:nvCxnSpPr>
        <p:spPr>
          <a:xfrm>
            <a:off x="4191000" y="462941"/>
            <a:ext cx="2424485" cy="0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oliniowy 23">
            <a:extLst>
              <a:ext uri="{FF2B5EF4-FFF2-40B4-BE49-F238E27FC236}">
                <a16:creationId xmlns:a16="http://schemas.microsoft.com/office/drawing/2014/main" id="{DEB7FC02-F5DE-4105-BEDA-6D7BB1917F1A}"/>
              </a:ext>
            </a:extLst>
          </p:cNvPr>
          <p:cNvCxnSpPr>
            <a:cxnSpLocks/>
          </p:cNvCxnSpPr>
          <p:nvPr/>
        </p:nvCxnSpPr>
        <p:spPr>
          <a:xfrm>
            <a:off x="2401294" y="462941"/>
            <a:ext cx="4135577" cy="0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43D38F3-9C60-4237-B9EF-FC85E7964D5D}"/>
              </a:ext>
            </a:extLst>
          </p:cNvPr>
          <p:cNvSpPr txBox="1">
            <a:spLocks/>
          </p:cNvSpPr>
          <p:nvPr/>
        </p:nvSpPr>
        <p:spPr>
          <a:xfrm>
            <a:off x="1888157" y="804684"/>
            <a:ext cx="45763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cap="all" normalizeH="0" noProof="0">
                <a:ln>
                  <a:noFill/>
                </a:ln>
                <a:solidFill>
                  <a:srgbClr val="005F8A"/>
                </a:solidFill>
                <a:uLnTx/>
                <a:uFillTx/>
                <a:latin typeface="+mj-lt"/>
              </a:rPr>
              <a:t>SPECIAL ADVANCE PAYMENT PROCEDURE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56786BC-4799-4503-A2C9-10A5099275D2}"/>
              </a:ext>
            </a:extLst>
          </p:cNvPr>
          <p:cNvSpPr txBox="1"/>
          <p:nvPr/>
        </p:nvSpPr>
        <p:spPr>
          <a:xfrm>
            <a:off x="423912" y="1713403"/>
            <a:ext cx="6040599" cy="44572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7AAF"/>
                </a:solidFill>
                <a:latin typeface="+mj-lt"/>
                <a:cs typeface="Calibri Light"/>
              </a:rPr>
              <a:t>The procedure proposed specially for the 2B contracts, agreed upon with the World Bank.,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7AAF"/>
                </a:solidFill>
                <a:latin typeface="+mj-lt"/>
                <a:cs typeface="Calibri Light"/>
              </a:rPr>
              <a:t>Problem: pursuant to the regulations, compensation cannot be paid until the IPIP [Investment Project Implementation Permit] becomes final. BUT: The Investor can seize real properties yet before the IPIP finality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7AAF"/>
                </a:solidFill>
                <a:latin typeface="+mj-lt"/>
                <a:cs typeface="Calibri Light"/>
              </a:rPr>
              <a:t>Solution: effecting the advance payment for compensation, pursuant to the expert opinions of the real estate market,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7AAF"/>
                </a:solidFill>
                <a:latin typeface="+mj-lt"/>
                <a:cs typeface="Calibri Light"/>
              </a:rPr>
              <a:t>Amount of the advance payment: 70 % of the real property value determined in the expert's report,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7AAF"/>
                </a:solidFill>
                <a:latin typeface="+mj-lt"/>
                <a:cs typeface="Calibri Light"/>
              </a:rPr>
              <a:t>Finally the compensation amount will be determined by the Lower Silesia Provincial Governor based on the property appraisal report after the IPIP becomes final,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7AAF"/>
                </a:solidFill>
                <a:latin typeface="+mj-lt"/>
                <a:cs typeface="Calibri Light"/>
              </a:rPr>
              <a:t>Accepting the advance payment does not impact the proceedings before the Provincial Governor - it does not mean consent to the compensation amount determined in the expert opinion,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7AAF"/>
                </a:solidFill>
                <a:latin typeface="+mj-lt"/>
                <a:cs typeface="Calibri Light"/>
              </a:rPr>
              <a:t>Once the Provincial Governor (or the Minister, if the Provincial Governor's decision is appealed against) has issued a decision determining the compensation amount, the Investor shall pay the difference (the determined compensation minus the advance payment).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200" dirty="0">
              <a:solidFill>
                <a:srgbClr val="007AAF"/>
              </a:solidFill>
              <a:latin typeface="+mj-lt"/>
              <a:cs typeface="Calibri Light"/>
            </a:endParaRPr>
          </a:p>
          <a:p>
            <a:pPr algn="just">
              <a:defRPr/>
            </a:pPr>
            <a:endParaRPr lang="pl-PL" sz="1200" dirty="0">
              <a:solidFill>
                <a:srgbClr val="007AAF"/>
              </a:solidFill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6961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32" y="339583"/>
            <a:ext cx="1701210" cy="38590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1" y="280958"/>
            <a:ext cx="443882" cy="443324"/>
          </a:xfrm>
          <a:prstGeom prst="rect">
            <a:avLst/>
          </a:prstGeom>
        </p:spPr>
      </p:pic>
      <p:cxnSp>
        <p:nvCxnSpPr>
          <p:cNvPr id="15" name="Łącznik prostoliniowy 14"/>
          <p:cNvCxnSpPr>
            <a:cxnSpLocks/>
          </p:cNvCxnSpPr>
          <p:nvPr/>
        </p:nvCxnSpPr>
        <p:spPr>
          <a:xfrm>
            <a:off x="650825" y="6110079"/>
            <a:ext cx="6040599" cy="10759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3">
            <a:extLst>
              <a:ext uri="{FF2B5EF4-FFF2-40B4-BE49-F238E27FC236}">
                <a16:creationId xmlns:a16="http://schemas.microsoft.com/office/drawing/2014/main" id="{B36E5717-A6EB-4832-8C97-56A44A4F0C92}"/>
              </a:ext>
            </a:extLst>
          </p:cNvPr>
          <p:cNvCxnSpPr>
            <a:cxnSpLocks/>
          </p:cNvCxnSpPr>
          <p:nvPr/>
        </p:nvCxnSpPr>
        <p:spPr>
          <a:xfrm flipH="1">
            <a:off x="6391649" y="6110079"/>
            <a:ext cx="299775" cy="0"/>
          </a:xfrm>
          <a:prstGeom prst="line">
            <a:avLst/>
          </a:prstGeom>
          <a:ln w="57150">
            <a:solidFill>
              <a:srgbClr val="A61A3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5289533" y="6183002"/>
            <a:ext cx="15103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GB" sz="800">
                <a:solidFill>
                  <a:srgbClr val="A61A32"/>
                </a:solidFill>
                <a:latin typeface="+mj-lt"/>
              </a:rPr>
              <a:t>19.12.2022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5977" y="-7088"/>
            <a:ext cx="2305110" cy="672686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E77F286-3747-4010-A1B8-12AE5FC010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32" y="280958"/>
            <a:ext cx="1630439" cy="385903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09C8B47-96AA-435B-B8C2-74B9674E5153}"/>
              </a:ext>
            </a:extLst>
          </p:cNvPr>
          <p:cNvSpPr txBox="1"/>
          <p:nvPr/>
        </p:nvSpPr>
        <p:spPr>
          <a:xfrm>
            <a:off x="795740" y="225621"/>
            <a:ext cx="18342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cap="none" normalizeH="0" baseline="0" noProof="0">
                <a:ln>
                  <a:noFill/>
                </a:ln>
                <a:solidFill>
                  <a:srgbClr val="A61A32"/>
                </a:solidFill>
                <a:uLnTx/>
                <a:uFillTx/>
                <a:latin typeface="+mj-lt"/>
                <a:ea typeface="+mn-ea"/>
                <a:cs typeface="+mn-cs"/>
              </a:rPr>
              <a:t>ODRA - VISTULA FLOOD MANAGEMENT PROJECT</a:t>
            </a:r>
          </a:p>
        </p:txBody>
      </p:sp>
      <p:cxnSp>
        <p:nvCxnSpPr>
          <p:cNvPr id="17" name="Łącznik prostoliniowy 23">
            <a:extLst>
              <a:ext uri="{FF2B5EF4-FFF2-40B4-BE49-F238E27FC236}">
                <a16:creationId xmlns:a16="http://schemas.microsoft.com/office/drawing/2014/main" id="{57B7B346-D0FF-47C4-9EB0-DC00988421DE}"/>
              </a:ext>
            </a:extLst>
          </p:cNvPr>
          <p:cNvCxnSpPr>
            <a:cxnSpLocks/>
          </p:cNvCxnSpPr>
          <p:nvPr/>
        </p:nvCxnSpPr>
        <p:spPr>
          <a:xfrm>
            <a:off x="4191000" y="462941"/>
            <a:ext cx="2424485" cy="0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oliniowy 23">
            <a:extLst>
              <a:ext uri="{FF2B5EF4-FFF2-40B4-BE49-F238E27FC236}">
                <a16:creationId xmlns:a16="http://schemas.microsoft.com/office/drawing/2014/main" id="{DEB7FC02-F5DE-4105-BEDA-6D7BB1917F1A}"/>
              </a:ext>
            </a:extLst>
          </p:cNvPr>
          <p:cNvCxnSpPr>
            <a:cxnSpLocks/>
          </p:cNvCxnSpPr>
          <p:nvPr/>
        </p:nvCxnSpPr>
        <p:spPr>
          <a:xfrm>
            <a:off x="2401294" y="462941"/>
            <a:ext cx="4135577" cy="0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823ED6B-DAF1-4124-950C-8453F1D88910}"/>
              </a:ext>
            </a:extLst>
          </p:cNvPr>
          <p:cNvSpPr txBox="1"/>
          <p:nvPr/>
        </p:nvSpPr>
        <p:spPr>
          <a:xfrm>
            <a:off x="1888157" y="904251"/>
            <a:ext cx="45763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cap="all" normalizeH="0" baseline="0" noProof="0">
                <a:ln>
                  <a:noFill/>
                </a:ln>
                <a:solidFill>
                  <a:srgbClr val="005F8A"/>
                </a:solidFill>
                <a:uLnTx/>
                <a:uFillTx/>
                <a:latin typeface="+mj-lt"/>
              </a:rPr>
              <a:t>EXPERT OPINION OF THE REAL ESTATE MARKET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EA00B2F-6204-423D-8C92-81E8CED50177}"/>
              </a:ext>
            </a:extLst>
          </p:cNvPr>
          <p:cNvSpPr txBox="1"/>
          <p:nvPr/>
        </p:nvSpPr>
        <p:spPr>
          <a:xfrm>
            <a:off x="423912" y="1713403"/>
            <a:ext cx="5967737" cy="39062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7AAF"/>
                </a:solidFill>
                <a:latin typeface="+mj-lt"/>
                <a:cs typeface="Calibri Light"/>
              </a:rPr>
              <a:t>Prepared by an expert valuer,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7AAF"/>
                </a:solidFill>
                <a:latin typeface="+mj-lt"/>
                <a:cs typeface="Calibri Light"/>
              </a:rPr>
              <a:t>Based on the real properties data from the land and mortgage register, the cadaster, the local spatial development plan and land valuation maps,	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7AAF"/>
                </a:solidFill>
                <a:latin typeface="+mj-lt"/>
                <a:cs typeface="Calibri Light"/>
              </a:rPr>
              <a:t>the expert valuer will section off groups of real properties based on their similarities,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7AAF"/>
                </a:solidFill>
                <a:latin typeface="+mj-lt"/>
                <a:cs typeface="Calibri Light"/>
              </a:rPr>
              <a:t>carry out market analyses for the sectioned off groups of real properties,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7AAF"/>
                </a:solidFill>
                <a:latin typeface="+mj-lt"/>
                <a:cs typeface="Calibri Light"/>
              </a:rPr>
              <a:t>specify ranges of transaction prices of such similar real properties, according to:</a:t>
            </a:r>
          </a:p>
          <a:p>
            <a:pPr marL="628650" lvl="1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7AAF"/>
                </a:solidFill>
                <a:latin typeface="+mj-lt"/>
                <a:cs typeface="Calibri Light"/>
              </a:rPr>
              <a:t>the current intended use of the real properties,</a:t>
            </a:r>
          </a:p>
          <a:p>
            <a:pPr marL="628650" lvl="1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7AAF"/>
                </a:solidFill>
                <a:latin typeface="+mj-lt"/>
                <a:cs typeface="Calibri Light"/>
              </a:rPr>
              <a:t>permitted use of the real properties, </a:t>
            </a:r>
            <a:r>
              <a:rPr lang="en-GB" sz="1600" u="sng">
                <a:solidFill>
                  <a:srgbClr val="007AAF"/>
                </a:solidFill>
                <a:latin typeface="+mj-lt"/>
                <a:cs typeface="Calibri Light"/>
              </a:rPr>
              <a:t>resulting from the expropriation purpose.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>
                <a:solidFill>
                  <a:srgbClr val="007AAF"/>
                </a:solidFill>
                <a:latin typeface="+mj-lt"/>
                <a:cs typeface="Calibri Ligh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0496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933884F-5467-425B-996B-DF5AECE68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1" y="280958"/>
            <a:ext cx="443882" cy="443324"/>
          </a:xfrm>
          <a:prstGeom prst="rect">
            <a:avLst/>
          </a:prstGeom>
        </p:spPr>
      </p:pic>
      <p:cxnSp>
        <p:nvCxnSpPr>
          <p:cNvPr id="9" name="Łącznik prostoliniowy 13">
            <a:extLst>
              <a:ext uri="{FF2B5EF4-FFF2-40B4-BE49-F238E27FC236}">
                <a16:creationId xmlns:a16="http://schemas.microsoft.com/office/drawing/2014/main" id="{6015B2C9-79D0-48E0-B632-E72B919A0C0C}"/>
              </a:ext>
            </a:extLst>
          </p:cNvPr>
          <p:cNvCxnSpPr>
            <a:cxnSpLocks/>
          </p:cNvCxnSpPr>
          <p:nvPr/>
        </p:nvCxnSpPr>
        <p:spPr>
          <a:xfrm flipV="1">
            <a:off x="903035" y="6113443"/>
            <a:ext cx="7558898" cy="391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2A31A06E-97CB-4C7A-B00C-BE39A37637C3}"/>
              </a:ext>
            </a:extLst>
          </p:cNvPr>
          <p:cNvCxnSpPr/>
          <p:nvPr/>
        </p:nvCxnSpPr>
        <p:spPr>
          <a:xfrm flipH="1">
            <a:off x="8162158" y="6113443"/>
            <a:ext cx="299775" cy="0"/>
          </a:xfrm>
          <a:prstGeom prst="line">
            <a:avLst/>
          </a:prstGeom>
          <a:ln w="57150">
            <a:solidFill>
              <a:srgbClr val="A61A3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8C3C9F6-006B-4B2D-A1CA-19B7E62DED87}"/>
              </a:ext>
            </a:extLst>
          </p:cNvPr>
          <p:cNvSpPr txBox="1"/>
          <p:nvPr/>
        </p:nvSpPr>
        <p:spPr>
          <a:xfrm>
            <a:off x="7087765" y="6183002"/>
            <a:ext cx="1510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GB" sz="800">
                <a:solidFill>
                  <a:srgbClr val="A61A32"/>
                </a:solidFill>
                <a:latin typeface="+mj-lt"/>
              </a:rPr>
              <a:t>19.12.2022</a:t>
            </a: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1E6AAF2A-F20A-4416-B4F0-077C479F508E}"/>
              </a:ext>
            </a:extLst>
          </p:cNvPr>
          <p:cNvSpPr txBox="1">
            <a:spLocks/>
          </p:cNvSpPr>
          <p:nvPr/>
        </p:nvSpPr>
        <p:spPr>
          <a:xfrm>
            <a:off x="959122" y="1252775"/>
            <a:ext cx="7225756" cy="770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pl-PL" sz="2000" b="1" dirty="0">
              <a:solidFill>
                <a:srgbClr val="007AAF"/>
              </a:solidFill>
            </a:endParaRPr>
          </a:p>
          <a:p>
            <a:pPr algn="ctr">
              <a:defRPr/>
            </a:pPr>
            <a:r>
              <a:rPr lang="en-GB" sz="2000" b="1">
                <a:solidFill>
                  <a:srgbClr val="007AAF"/>
                </a:solidFill>
              </a:rPr>
              <a:t>COMPENSATION FOR LOSS OF INCOME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b="1" dirty="0">
              <a:solidFill>
                <a:srgbClr val="005F8A"/>
              </a:solidFill>
              <a:ea typeface="+mn-ea"/>
              <a:cs typeface="+mn-cs"/>
            </a:endParaRPr>
          </a:p>
        </p:txBody>
      </p:sp>
      <p:cxnSp>
        <p:nvCxnSpPr>
          <p:cNvPr id="26" name="Łącznik prostoliniowy 23">
            <a:extLst>
              <a:ext uri="{FF2B5EF4-FFF2-40B4-BE49-F238E27FC236}">
                <a16:creationId xmlns:a16="http://schemas.microsoft.com/office/drawing/2014/main" id="{44FCB956-D4C8-4910-BE83-4B10698E37AB}"/>
              </a:ext>
            </a:extLst>
          </p:cNvPr>
          <p:cNvCxnSpPr>
            <a:cxnSpLocks/>
          </p:cNvCxnSpPr>
          <p:nvPr/>
        </p:nvCxnSpPr>
        <p:spPr>
          <a:xfrm>
            <a:off x="2401294" y="462941"/>
            <a:ext cx="6196821" cy="0"/>
          </a:xfrm>
          <a:prstGeom prst="line">
            <a:avLst/>
          </a:prstGeom>
          <a:ln>
            <a:solidFill>
              <a:srgbClr val="A61A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D272B2F-F6F5-436C-93DF-1A0BC1DF5AFB}"/>
              </a:ext>
            </a:extLst>
          </p:cNvPr>
          <p:cNvSpPr txBox="1"/>
          <p:nvPr/>
        </p:nvSpPr>
        <p:spPr>
          <a:xfrm>
            <a:off x="795740" y="225621"/>
            <a:ext cx="1966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cap="none" normalizeH="0" baseline="0" noProof="0">
                <a:ln>
                  <a:noFill/>
                </a:ln>
                <a:solidFill>
                  <a:srgbClr val="A61A32"/>
                </a:solidFill>
                <a:uLnTx/>
                <a:uFillTx/>
                <a:latin typeface="+mj-lt"/>
                <a:ea typeface="+mn-ea"/>
                <a:cs typeface="+mn-cs"/>
              </a:rPr>
              <a:t>ODRA - VISTULA FLOOD MANAGEMENT PROJECT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6C7403D9-EBEC-4998-9B9E-34FF870D4600}"/>
              </a:ext>
            </a:extLst>
          </p:cNvPr>
          <p:cNvSpPr txBox="1">
            <a:spLocks/>
          </p:cNvSpPr>
          <p:nvPr/>
        </p:nvSpPr>
        <p:spPr>
          <a:xfrm>
            <a:off x="741786" y="5596336"/>
            <a:ext cx="3098694" cy="48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900" b="1" cap="none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FBD5747-0A07-4F43-8EA4-B3C8879F02B6}"/>
              </a:ext>
            </a:extLst>
          </p:cNvPr>
          <p:cNvSpPr txBox="1"/>
          <p:nvPr/>
        </p:nvSpPr>
        <p:spPr>
          <a:xfrm>
            <a:off x="795740" y="2305030"/>
            <a:ext cx="748009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b="1">
                <a:solidFill>
                  <a:srgbClr val="007AAF"/>
                </a:solidFill>
                <a:latin typeface="+mj-lt"/>
                <a:cs typeface="Calibri Light"/>
              </a:rPr>
              <a:t>Compensation form: </a:t>
            </a:r>
            <a:r>
              <a:rPr lang="en-GB" sz="1600">
                <a:solidFill>
                  <a:srgbClr val="007AAF"/>
                </a:solidFill>
                <a:latin typeface="+mj-lt"/>
                <a:cs typeface="Calibri Light"/>
              </a:rPr>
              <a:t>Cash compensation</a:t>
            </a:r>
          </a:p>
          <a:p>
            <a:pPr algn="just"/>
            <a:endParaRPr lang="pl-PL" sz="1600" dirty="0">
              <a:solidFill>
                <a:srgbClr val="007AAF"/>
              </a:solidFill>
              <a:latin typeface="+mj-lt"/>
              <a:cs typeface="Calibri Light"/>
            </a:endParaRPr>
          </a:p>
          <a:p>
            <a:pPr algn="just"/>
            <a:r>
              <a:rPr lang="en-GB" sz="1600" b="1">
                <a:solidFill>
                  <a:srgbClr val="007AAF"/>
                </a:solidFill>
                <a:latin typeface="+mj-lt"/>
                <a:cs typeface="Calibri Light"/>
              </a:rPr>
              <a:t>Compensation amount: </a:t>
            </a:r>
            <a:r>
              <a:rPr lang="en-GB" sz="1600">
                <a:solidFill>
                  <a:srgbClr val="007AAF"/>
                </a:solidFill>
                <a:latin typeface="+mj-lt"/>
                <a:cs typeface="Calibri Light"/>
              </a:rPr>
              <a:t>Income lost due to the investment project  is the documented lost income (the difference between what was before and what is now)</a:t>
            </a:r>
          </a:p>
          <a:p>
            <a:pPr algn="just"/>
            <a:endParaRPr lang="pl-PL" sz="1600" dirty="0">
              <a:solidFill>
                <a:srgbClr val="007AAF"/>
              </a:solidFill>
              <a:latin typeface="+mj-lt"/>
              <a:cs typeface="Calibri Light"/>
            </a:endParaRPr>
          </a:p>
          <a:p>
            <a:pPr algn="just"/>
            <a:r>
              <a:rPr lang="en-GB" sz="1600" b="1">
                <a:solidFill>
                  <a:srgbClr val="007AAF"/>
                </a:solidFill>
                <a:latin typeface="+mj-lt"/>
                <a:cs typeface="Calibri Light"/>
              </a:rPr>
              <a:t>Additional information: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7AAF"/>
                </a:solidFill>
                <a:latin typeface="+mj-lt"/>
                <a:cs typeface="Calibri Light"/>
              </a:rPr>
              <a:t>The compensation is paid pursuant to an expert’s opinion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7AAF"/>
                </a:solidFill>
                <a:latin typeface="+mj-lt"/>
                <a:cs typeface="Calibri Light"/>
              </a:rPr>
              <a:t>The Investor bears all the transaction costs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7AAF"/>
                </a:solidFill>
                <a:latin typeface="+mj-lt"/>
                <a:cs typeface="Calibri Light"/>
              </a:rPr>
              <a:t>The compensation for loss of income can only be paid pursuant to a memorandum of understanding with the Investor</a:t>
            </a: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5E08578-8E78-4F24-8E27-8B8A472F996F}"/>
              </a:ext>
            </a:extLst>
          </p:cNvPr>
          <p:cNvSpPr txBox="1">
            <a:spLocks/>
          </p:cNvSpPr>
          <p:nvPr/>
        </p:nvSpPr>
        <p:spPr>
          <a:xfrm>
            <a:off x="1372359" y="459554"/>
            <a:ext cx="7225756" cy="837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srgbClr val="005F8A"/>
                </a:solidFill>
              </a:rPr>
              <a:t>2B.2/2(a)</a:t>
            </a:r>
          </a:p>
        </p:txBody>
      </p:sp>
    </p:spTree>
    <p:extLst>
      <p:ext uri="{BB962C8B-B14F-4D97-AF65-F5344CB8AC3E}">
        <p14:creationId xmlns:p14="http://schemas.microsoft.com/office/powerpoint/2010/main" val="28186898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88aeca-1e18-48d0-ae17-df915c02bb95" xsi:nil="true"/>
    <lcf76f155ced4ddcb4097134ff3c332f xmlns="a875b005-a695-4516-8a14-bd1da3c68ce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BDC34F8F4F954B9BB4FAE2916869BB" ma:contentTypeVersion="13" ma:contentTypeDescription="Utwórz nowy dokument." ma:contentTypeScope="" ma:versionID="eddf0d4a9e2544efe7e94dc29831b629">
  <xsd:schema xmlns:xsd="http://www.w3.org/2001/XMLSchema" xmlns:xs="http://www.w3.org/2001/XMLSchema" xmlns:p="http://schemas.microsoft.com/office/2006/metadata/properties" xmlns:ns2="5f88aeca-1e18-48d0-ae17-df915c02bb95" xmlns:ns3="a875b005-a695-4516-8a14-bd1da3c68cee" targetNamespace="http://schemas.microsoft.com/office/2006/metadata/properties" ma:root="true" ma:fieldsID="885b9b5e6a9889a47eb6ff6c4aaf7653" ns2:_="" ns3:_="">
    <xsd:import namespace="5f88aeca-1e18-48d0-ae17-df915c02bb95"/>
    <xsd:import namespace="a875b005-a695-4516-8a14-bd1da3c68ce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8aeca-1e18-48d0-ae17-df915c02bb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e7e8bb5-80ab-4f61-b7f5-b0cc7c782dc4}" ma:internalName="TaxCatchAll" ma:showField="CatchAllData" ma:web="5f88aeca-1e18-48d0-ae17-df915c02bb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5b005-a695-4516-8a14-bd1da3c68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8d2d6c92-dc38-44ca-b8aa-d648f22223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C5E85B-4CB1-4216-878F-B437B2652B3A}">
  <ds:schemaRefs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7653bf04-2815-4aac-afbd-a953940faaa6"/>
    <ds:schemaRef ds:uri="3b645bbb-d499-4e91-9774-77a7894ecb20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600EE3B-9121-4C2C-8276-5EE358C0EA8D}"/>
</file>

<file path=customXml/itemProps3.xml><?xml version="1.0" encoding="utf-8"?>
<ds:datastoreItem xmlns:ds="http://schemas.openxmlformats.org/officeDocument/2006/customXml" ds:itemID="{1AD79F89-D1BC-4A14-AA88-1CF36B94D3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815</Words>
  <Application>Microsoft Office PowerPoint</Application>
  <PresentationFormat>Pokaz na ekranie (4:3)</PresentationFormat>
  <Paragraphs>131</Paragraphs>
  <Slides>12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Renata</dc:creator>
  <cp:lastModifiedBy>Kuźniar, Małgorzata</cp:lastModifiedBy>
  <cp:revision>73</cp:revision>
  <cp:lastPrinted>2020-11-19T14:32:45Z</cp:lastPrinted>
  <dcterms:created xsi:type="dcterms:W3CDTF">2020-09-07T09:36:37Z</dcterms:created>
  <dcterms:modified xsi:type="dcterms:W3CDTF">2023-01-13T11:43:43Z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f08ec5-d6d9-4227-8387-ccbfcb3632c4_Enabled">
    <vt:lpwstr>true</vt:lpwstr>
  </property>
  <property fmtid="{D5CDD505-2E9C-101B-9397-08002B2CF9AE}" pid="3" name="MSIP_Label_43f08ec5-d6d9-4227-8387-ccbfcb3632c4_SetDate">
    <vt:lpwstr>2020-11-16T12:51:04Z</vt:lpwstr>
  </property>
  <property fmtid="{D5CDD505-2E9C-101B-9397-08002B2CF9AE}" pid="4" name="MSIP_Label_43f08ec5-d6d9-4227-8387-ccbfcb3632c4_Method">
    <vt:lpwstr>Standard</vt:lpwstr>
  </property>
  <property fmtid="{D5CDD505-2E9C-101B-9397-08002B2CF9AE}" pid="5" name="MSIP_Label_43f08ec5-d6d9-4227-8387-ccbfcb3632c4_Name">
    <vt:lpwstr>Sweco Restricted</vt:lpwstr>
  </property>
  <property fmtid="{D5CDD505-2E9C-101B-9397-08002B2CF9AE}" pid="6" name="MSIP_Label_43f08ec5-d6d9-4227-8387-ccbfcb3632c4_SiteId">
    <vt:lpwstr>b7872ef0-9a00-4c18-8a4a-c7d25c778a9e</vt:lpwstr>
  </property>
  <property fmtid="{D5CDD505-2E9C-101B-9397-08002B2CF9AE}" pid="7" name="MSIP_Label_43f08ec5-d6d9-4227-8387-ccbfcb3632c4_ActionId">
    <vt:lpwstr>5c73c440-a77d-44da-8333-0000a5bc2934</vt:lpwstr>
  </property>
  <property fmtid="{D5CDD505-2E9C-101B-9397-08002B2CF9AE}" pid="8" name="MSIP_Label_43f08ec5-d6d9-4227-8387-ccbfcb3632c4_ContentBits">
    <vt:lpwstr>0</vt:lpwstr>
  </property>
  <property fmtid="{D5CDD505-2E9C-101B-9397-08002B2CF9AE}" pid="9" name="ContentTypeId">
    <vt:lpwstr>0x010100D6BDC34F8F4F954B9BB4FAE2916869BB</vt:lpwstr>
  </property>
</Properties>
</file>